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68" r:id="rId2"/>
    <p:sldId id="262" r:id="rId3"/>
    <p:sldId id="270" r:id="rId4"/>
    <p:sldId id="273" r:id="rId5"/>
    <p:sldId id="272" r:id="rId6"/>
    <p:sldId id="271" r:id="rId7"/>
    <p:sldId id="287" r:id="rId8"/>
    <p:sldId id="274" r:id="rId9"/>
    <p:sldId id="275" r:id="rId10"/>
    <p:sldId id="276" r:id="rId11"/>
    <p:sldId id="318" r:id="rId12"/>
    <p:sldId id="277" r:id="rId13"/>
    <p:sldId id="278" r:id="rId14"/>
    <p:sldId id="288" r:id="rId15"/>
    <p:sldId id="279" r:id="rId16"/>
    <p:sldId id="280" r:id="rId17"/>
    <p:sldId id="281" r:id="rId18"/>
    <p:sldId id="282" r:id="rId19"/>
    <p:sldId id="283" r:id="rId20"/>
    <p:sldId id="284" r:id="rId21"/>
    <p:sldId id="285" r:id="rId22"/>
    <p:sldId id="286" r:id="rId23"/>
    <p:sldId id="293" r:id="rId24"/>
    <p:sldId id="289" r:id="rId25"/>
    <p:sldId id="290" r:id="rId26"/>
    <p:sldId id="291" r:id="rId27"/>
    <p:sldId id="294" r:id="rId28"/>
    <p:sldId id="295" r:id="rId29"/>
    <p:sldId id="296" r:id="rId30"/>
    <p:sldId id="297" r:id="rId31"/>
    <p:sldId id="298" r:id="rId32"/>
    <p:sldId id="303" r:id="rId33"/>
    <p:sldId id="304" r:id="rId34"/>
    <p:sldId id="305" r:id="rId35"/>
    <p:sldId id="299" r:id="rId36"/>
    <p:sldId id="300" r:id="rId37"/>
    <p:sldId id="301" r:id="rId38"/>
    <p:sldId id="302" r:id="rId39"/>
    <p:sldId id="306" r:id="rId40"/>
    <p:sldId id="292" r:id="rId41"/>
    <p:sldId id="308" r:id="rId42"/>
    <p:sldId id="309" r:id="rId43"/>
    <p:sldId id="310" r:id="rId44"/>
    <p:sldId id="311" r:id="rId45"/>
    <p:sldId id="312" r:id="rId46"/>
    <p:sldId id="313" r:id="rId47"/>
    <p:sldId id="314" r:id="rId48"/>
    <p:sldId id="315" r:id="rId49"/>
    <p:sldId id="316" r:id="rId50"/>
    <p:sldId id="317" r:id="rId51"/>
  </p:sldIdLst>
  <p:sldSz cx="9144000" cy="6858000" type="screen4x3"/>
  <p:notesSz cx="6858000" cy="9144000"/>
  <p:defaultTextStyle>
    <a:defPPr>
      <a:defRPr lang="fr-FR"/>
    </a:defPPr>
    <a:lvl1pPr algn="r" rtl="0" fontAlgn="base">
      <a:spcBef>
        <a:spcPct val="0"/>
      </a:spcBef>
      <a:spcAft>
        <a:spcPct val="0"/>
      </a:spcAft>
      <a:defRPr sz="1000" b="1" kern="1200">
        <a:solidFill>
          <a:schemeClr val="bg1"/>
        </a:solidFill>
        <a:latin typeface="Arial" pitchFamily="34" charset="0"/>
        <a:ea typeface="+mn-ea"/>
        <a:cs typeface="+mn-cs"/>
      </a:defRPr>
    </a:lvl1pPr>
    <a:lvl2pPr marL="457200" algn="r" rtl="0" fontAlgn="base">
      <a:spcBef>
        <a:spcPct val="0"/>
      </a:spcBef>
      <a:spcAft>
        <a:spcPct val="0"/>
      </a:spcAft>
      <a:defRPr sz="1000" b="1" kern="1200">
        <a:solidFill>
          <a:schemeClr val="bg1"/>
        </a:solidFill>
        <a:latin typeface="Arial" pitchFamily="34" charset="0"/>
        <a:ea typeface="+mn-ea"/>
        <a:cs typeface="+mn-cs"/>
      </a:defRPr>
    </a:lvl2pPr>
    <a:lvl3pPr marL="914400" algn="r" rtl="0" fontAlgn="base">
      <a:spcBef>
        <a:spcPct val="0"/>
      </a:spcBef>
      <a:spcAft>
        <a:spcPct val="0"/>
      </a:spcAft>
      <a:defRPr sz="1000" b="1" kern="1200">
        <a:solidFill>
          <a:schemeClr val="bg1"/>
        </a:solidFill>
        <a:latin typeface="Arial" pitchFamily="34" charset="0"/>
        <a:ea typeface="+mn-ea"/>
        <a:cs typeface="+mn-cs"/>
      </a:defRPr>
    </a:lvl3pPr>
    <a:lvl4pPr marL="1371600" algn="r" rtl="0" fontAlgn="base">
      <a:spcBef>
        <a:spcPct val="0"/>
      </a:spcBef>
      <a:spcAft>
        <a:spcPct val="0"/>
      </a:spcAft>
      <a:defRPr sz="1000" b="1" kern="1200">
        <a:solidFill>
          <a:schemeClr val="bg1"/>
        </a:solidFill>
        <a:latin typeface="Arial" pitchFamily="34" charset="0"/>
        <a:ea typeface="+mn-ea"/>
        <a:cs typeface="+mn-cs"/>
      </a:defRPr>
    </a:lvl4pPr>
    <a:lvl5pPr marL="1828800" algn="r" rtl="0" fontAlgn="base">
      <a:spcBef>
        <a:spcPct val="0"/>
      </a:spcBef>
      <a:spcAft>
        <a:spcPct val="0"/>
      </a:spcAft>
      <a:defRPr sz="1000" b="1" kern="1200">
        <a:solidFill>
          <a:schemeClr val="bg1"/>
        </a:solidFill>
        <a:latin typeface="Arial" pitchFamily="34" charset="0"/>
        <a:ea typeface="+mn-ea"/>
        <a:cs typeface="+mn-cs"/>
      </a:defRPr>
    </a:lvl5pPr>
    <a:lvl6pPr marL="2286000" algn="l" defTabSz="914400" rtl="0" eaLnBrk="1" latinLnBrk="0" hangingPunct="1">
      <a:defRPr sz="1000" b="1" kern="1200">
        <a:solidFill>
          <a:schemeClr val="bg1"/>
        </a:solidFill>
        <a:latin typeface="Arial" pitchFamily="34" charset="0"/>
        <a:ea typeface="+mn-ea"/>
        <a:cs typeface="+mn-cs"/>
      </a:defRPr>
    </a:lvl6pPr>
    <a:lvl7pPr marL="2743200" algn="l" defTabSz="914400" rtl="0" eaLnBrk="1" latinLnBrk="0" hangingPunct="1">
      <a:defRPr sz="1000" b="1" kern="1200">
        <a:solidFill>
          <a:schemeClr val="bg1"/>
        </a:solidFill>
        <a:latin typeface="Arial" pitchFamily="34" charset="0"/>
        <a:ea typeface="+mn-ea"/>
        <a:cs typeface="+mn-cs"/>
      </a:defRPr>
    </a:lvl7pPr>
    <a:lvl8pPr marL="3200400" algn="l" defTabSz="914400" rtl="0" eaLnBrk="1" latinLnBrk="0" hangingPunct="1">
      <a:defRPr sz="1000" b="1" kern="1200">
        <a:solidFill>
          <a:schemeClr val="bg1"/>
        </a:solidFill>
        <a:latin typeface="Arial" pitchFamily="34" charset="0"/>
        <a:ea typeface="+mn-ea"/>
        <a:cs typeface="+mn-cs"/>
      </a:defRPr>
    </a:lvl8pPr>
    <a:lvl9pPr marL="3657600" algn="l" defTabSz="914400" rtl="0" eaLnBrk="1" latinLnBrk="0" hangingPunct="1">
      <a:defRPr sz="1000" b="1" kern="1200">
        <a:solidFill>
          <a:schemeClr val="bg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67AC"/>
    <a:srgbClr val="DDDDDD"/>
    <a:srgbClr val="FFFFCC"/>
    <a:srgbClr val="BDD2F2"/>
    <a:srgbClr val="D4E3F7"/>
    <a:srgbClr val="EAEAEA"/>
    <a:srgbClr val="96B8D6"/>
    <a:srgbClr val="B4CCE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09" autoAdjust="0"/>
    <p:restoredTop sz="94660"/>
  </p:normalViewPr>
  <p:slideViewPr>
    <p:cSldViewPr snapToGrid="0">
      <p:cViewPr>
        <p:scale>
          <a:sx n="75" d="100"/>
          <a:sy n="75" d="100"/>
        </p:scale>
        <p:origin x="-546" y="516"/>
      </p:cViewPr>
      <p:guideLst>
        <p:guide orient="horz" pos="1680"/>
        <p:guide pos="1152"/>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solidFill>
                  <a:schemeClr val="tx1"/>
                </a:solidFill>
              </a:defRPr>
            </a:lvl1pPr>
          </a:lstStyle>
          <a:p>
            <a:endParaRPr lang="en-GB"/>
          </a:p>
        </p:txBody>
      </p:sp>
      <p:sp>
        <p:nvSpPr>
          <p:cNvPr id="225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defRPr>
            </a:lvl1pPr>
          </a:lstStyle>
          <a:p>
            <a:endParaRPr lang="en-GB"/>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25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25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solidFill>
                  <a:schemeClr val="tx1"/>
                </a:solidFill>
              </a:defRPr>
            </a:lvl1pPr>
          </a:lstStyle>
          <a:p>
            <a:endParaRPr lang="en-GB"/>
          </a:p>
        </p:txBody>
      </p:sp>
      <p:sp>
        <p:nvSpPr>
          <p:cNvPr id="225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defRPr>
            </a:lvl1pPr>
          </a:lstStyle>
          <a:p>
            <a:fld id="{4896A559-786E-411B-AFB8-B6BAC4B29D59}" type="slidenum">
              <a:rPr lang="en-GB"/>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B10B83-DA03-490D-906E-50E3D6B735AC}" type="slidenum">
              <a:rPr lang="en-GB"/>
              <a:pPr/>
              <a:t>1</a:t>
            </a:fld>
            <a:endParaRPr lang="en-GB"/>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69B839-7FAD-4017-83AC-19184030427F}" type="slidenum">
              <a:rPr lang="en-GB"/>
              <a:pPr/>
              <a:t>2</a:t>
            </a:fld>
            <a:endParaRPr lang="en-GB"/>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213" name="Picture 21" descr="stuff"/>
          <p:cNvPicPr>
            <a:picLocks noChangeAspect="1" noChangeArrowheads="1"/>
          </p:cNvPicPr>
          <p:nvPr userDrawn="1"/>
        </p:nvPicPr>
        <p:blipFill>
          <a:blip r:embed="rId2" cstate="print"/>
          <a:srcRect/>
          <a:stretch>
            <a:fillRect/>
          </a:stretch>
        </p:blipFill>
        <p:spPr bwMode="auto">
          <a:xfrm>
            <a:off x="0" y="0"/>
            <a:ext cx="9144000" cy="5129213"/>
          </a:xfrm>
          <a:prstGeom prst="rect">
            <a:avLst/>
          </a:prstGeom>
          <a:noFill/>
        </p:spPr>
      </p:pic>
      <p:sp>
        <p:nvSpPr>
          <p:cNvPr id="8212" name="Rectangle 20"/>
          <p:cNvSpPr>
            <a:spLocks noChangeArrowheads="1"/>
          </p:cNvSpPr>
          <p:nvPr userDrawn="1"/>
        </p:nvSpPr>
        <p:spPr bwMode="auto">
          <a:xfrm>
            <a:off x="0" y="6613525"/>
            <a:ext cx="9144000" cy="244475"/>
          </a:xfrm>
          <a:prstGeom prst="rect">
            <a:avLst/>
          </a:prstGeom>
          <a:solidFill>
            <a:srgbClr val="003366"/>
          </a:solidFill>
          <a:ln w="9525" algn="ctr">
            <a:noFill/>
            <a:miter lim="800000"/>
            <a:headEnd/>
            <a:tailEnd/>
          </a:ln>
          <a:effectLst/>
        </p:spPr>
        <p:txBody>
          <a:bodyPr>
            <a:spAutoFit/>
          </a:bodyPr>
          <a:lstStyle/>
          <a:p>
            <a:r>
              <a:rPr lang="en-US"/>
              <a:t>www.company.com</a:t>
            </a:r>
            <a:endParaRPr lang="fr-FR"/>
          </a:p>
        </p:txBody>
      </p:sp>
      <p:sp>
        <p:nvSpPr>
          <p:cNvPr id="8198" name="Rectangle 6"/>
          <p:cNvSpPr>
            <a:spLocks noGrp="1" noChangeArrowheads="1"/>
          </p:cNvSpPr>
          <p:nvPr>
            <p:ph type="subTitle" idx="1"/>
          </p:nvPr>
        </p:nvSpPr>
        <p:spPr>
          <a:xfrm>
            <a:off x="3429000" y="5029200"/>
            <a:ext cx="5715000" cy="609600"/>
          </a:xfrm>
        </p:spPr>
        <p:txBody>
          <a:bodyPr/>
          <a:lstStyle>
            <a:lvl1pPr marL="0" indent="0" algn="ctr">
              <a:buFontTx/>
              <a:buNone/>
              <a:defRPr sz="2000">
                <a:solidFill>
                  <a:schemeClr val="bg1"/>
                </a:solidFill>
              </a:defRPr>
            </a:lvl1pPr>
          </a:lstStyle>
          <a:p>
            <a:r>
              <a:rPr lang="en-US"/>
              <a:t>Click to edit Master subtitle style</a:t>
            </a:r>
          </a:p>
        </p:txBody>
      </p:sp>
      <p:sp>
        <p:nvSpPr>
          <p:cNvPr id="8197" name="Rectangle 5"/>
          <p:cNvSpPr>
            <a:spLocks noGrp="1" noChangeArrowheads="1"/>
          </p:cNvSpPr>
          <p:nvPr>
            <p:ph type="ctrTitle"/>
          </p:nvPr>
        </p:nvSpPr>
        <p:spPr>
          <a:xfrm>
            <a:off x="3429000" y="3581400"/>
            <a:ext cx="5715000" cy="1470025"/>
          </a:xfrm>
          <a:solidFill>
            <a:schemeClr val="bg1"/>
          </a:solidFill>
          <a:ln algn="ctr"/>
        </p:spPr>
        <p:txBody>
          <a:bodyPr lIns="91440" anchor="t"/>
          <a:lstStyle>
            <a:lvl1pPr algn="ctr">
              <a:spcBef>
                <a:spcPct val="20000"/>
              </a:spcBef>
              <a:defRPr sz="4000" b="1">
                <a:solidFill>
                  <a:srgbClr val="FCAB1A"/>
                </a:solidFill>
                <a:latin typeface="Verdana" pitchFamily="34" charset="0"/>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15200" y="1400175"/>
            <a:ext cx="1828800" cy="4772025"/>
          </a:xfrm>
        </p:spPr>
        <p:txBody>
          <a:bodyPr vert="eaVert"/>
          <a:lstStyle/>
          <a:p>
            <a:r>
              <a:rPr lang="en-US" smtClean="0"/>
              <a:t>Click to edit Master title style</a:t>
            </a:r>
            <a:endParaRPr lang="th-TH"/>
          </a:p>
        </p:txBody>
      </p:sp>
      <p:sp>
        <p:nvSpPr>
          <p:cNvPr id="3" name="Vertical Text Placeholder 2"/>
          <p:cNvSpPr>
            <a:spLocks noGrp="1"/>
          </p:cNvSpPr>
          <p:nvPr>
            <p:ph type="body" orient="vert" idx="1"/>
          </p:nvPr>
        </p:nvSpPr>
        <p:spPr>
          <a:xfrm>
            <a:off x="1828800" y="1400175"/>
            <a:ext cx="5334000" cy="4772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828800" y="1400175"/>
            <a:ext cx="7315200" cy="581025"/>
          </a:xfrm>
        </p:spPr>
        <p:txBody>
          <a:bodyPr/>
          <a:lstStyle/>
          <a:p>
            <a:r>
              <a:rPr lang="en-US" smtClean="0"/>
              <a:t>Click to edit Master title style</a:t>
            </a:r>
            <a:endParaRPr lang="th-TH"/>
          </a:p>
        </p:txBody>
      </p:sp>
      <p:sp>
        <p:nvSpPr>
          <p:cNvPr id="3" name="Chart Placeholder 2"/>
          <p:cNvSpPr>
            <a:spLocks noGrp="1"/>
          </p:cNvSpPr>
          <p:nvPr>
            <p:ph type="chart" idx="1"/>
          </p:nvPr>
        </p:nvSpPr>
        <p:spPr>
          <a:xfrm>
            <a:off x="1828800" y="2133600"/>
            <a:ext cx="7162800" cy="4038600"/>
          </a:xfrm>
        </p:spPr>
        <p:txBody>
          <a:bodyPr/>
          <a:lstStyle/>
          <a:p>
            <a:endParaRPr lang="th-TH"/>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8800" y="1400175"/>
            <a:ext cx="7315200" cy="581025"/>
          </a:xfrm>
        </p:spPr>
        <p:txBody>
          <a:bodyPr/>
          <a:lstStyle/>
          <a:p>
            <a:r>
              <a:rPr lang="en-US" smtClean="0"/>
              <a:t>Click to edit Master title style</a:t>
            </a:r>
            <a:endParaRPr lang="th-TH"/>
          </a:p>
        </p:txBody>
      </p:sp>
      <p:sp>
        <p:nvSpPr>
          <p:cNvPr id="3" name="Text Placeholder 2"/>
          <p:cNvSpPr>
            <a:spLocks noGrp="1"/>
          </p:cNvSpPr>
          <p:nvPr>
            <p:ph type="body" sz="half" idx="1"/>
          </p:nvPr>
        </p:nvSpPr>
        <p:spPr>
          <a:xfrm>
            <a:off x="1828800" y="2133600"/>
            <a:ext cx="35052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Content Placeholder 3"/>
          <p:cNvSpPr>
            <a:spLocks noGrp="1"/>
          </p:cNvSpPr>
          <p:nvPr>
            <p:ph sz="half" idx="2"/>
          </p:nvPr>
        </p:nvSpPr>
        <p:spPr>
          <a:xfrm>
            <a:off x="5486400" y="2133600"/>
            <a:ext cx="35052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h-T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sz="half" idx="1"/>
          </p:nvPr>
        </p:nvSpPr>
        <p:spPr>
          <a:xfrm>
            <a:off x="1828800" y="2133600"/>
            <a:ext cx="35052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Content Placeholder 3"/>
          <p:cNvSpPr>
            <a:spLocks noGrp="1"/>
          </p:cNvSpPr>
          <p:nvPr>
            <p:ph sz="half" idx="2"/>
          </p:nvPr>
        </p:nvSpPr>
        <p:spPr>
          <a:xfrm>
            <a:off x="5486400" y="2133600"/>
            <a:ext cx="35052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th-T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h-T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h-T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h-TH"/>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44" name="Picture 20" descr="stuff"/>
          <p:cNvPicPr>
            <a:picLocks noChangeAspect="1" noChangeArrowheads="1"/>
          </p:cNvPicPr>
          <p:nvPr userDrawn="1"/>
        </p:nvPicPr>
        <p:blipFill>
          <a:blip r:embed="rId15" cstate="print"/>
          <a:srcRect/>
          <a:stretch>
            <a:fillRect/>
          </a:stretch>
        </p:blipFill>
        <p:spPr bwMode="auto">
          <a:xfrm>
            <a:off x="0" y="0"/>
            <a:ext cx="9144000" cy="5129213"/>
          </a:xfrm>
          <a:prstGeom prst="rect">
            <a:avLst/>
          </a:prstGeom>
          <a:noFill/>
        </p:spPr>
      </p:pic>
      <p:sp>
        <p:nvSpPr>
          <p:cNvPr id="1057" name="Rectangle 33"/>
          <p:cNvSpPr>
            <a:spLocks noChangeArrowheads="1"/>
          </p:cNvSpPr>
          <p:nvPr userDrawn="1"/>
        </p:nvSpPr>
        <p:spPr bwMode="auto">
          <a:xfrm>
            <a:off x="1295400" y="1752600"/>
            <a:ext cx="7848600" cy="3505200"/>
          </a:xfrm>
          <a:prstGeom prst="rect">
            <a:avLst/>
          </a:prstGeom>
          <a:solidFill>
            <a:schemeClr val="bg1"/>
          </a:solidFill>
          <a:ln w="9525" algn="ctr">
            <a:solidFill>
              <a:schemeClr val="bg1"/>
            </a:solidFill>
            <a:miter lim="800000"/>
            <a:headEnd/>
            <a:tailEnd/>
          </a:ln>
          <a:effectLst/>
        </p:spPr>
        <p:txBody>
          <a:bodyPr wrap="none" anchor="ctr"/>
          <a:lstStyle/>
          <a:p>
            <a:endParaRPr lang="th-TH"/>
          </a:p>
        </p:txBody>
      </p:sp>
      <p:sp>
        <p:nvSpPr>
          <p:cNvPr id="1026" name="Rectangle 2"/>
          <p:cNvSpPr>
            <a:spLocks noGrp="1" noChangeArrowheads="1"/>
          </p:cNvSpPr>
          <p:nvPr>
            <p:ph type="title"/>
          </p:nvPr>
        </p:nvSpPr>
        <p:spPr bwMode="auto">
          <a:xfrm>
            <a:off x="1828800" y="1400175"/>
            <a:ext cx="7315200" cy="581025"/>
          </a:xfrm>
          <a:prstGeom prst="rect">
            <a:avLst/>
          </a:prstGeom>
          <a:solidFill>
            <a:srgbClr val="003366"/>
          </a:solidFill>
          <a:ln w="9525">
            <a:noFill/>
            <a:miter lim="800000"/>
            <a:headEnd/>
            <a:tailEnd/>
          </a:ln>
          <a:effectLst/>
        </p:spPr>
        <p:txBody>
          <a:bodyPr vert="horz" wrap="square" lIns="198000" tIns="45720" rIns="91440" bIns="45720" numCol="1" anchor="ctr" anchorCtr="0" compatLnSpc="1">
            <a:prstTxWarp prst="textNoShape">
              <a:avLst/>
            </a:prstTxWarp>
          </a:bodyPr>
          <a:lstStyle/>
          <a:p>
            <a:pPr lvl="0"/>
            <a:r>
              <a:rPr lang="fr-FR" smtClean="0"/>
              <a:t>Click to edit Master title style</a:t>
            </a:r>
          </a:p>
        </p:txBody>
      </p:sp>
      <p:sp>
        <p:nvSpPr>
          <p:cNvPr id="1027" name="Rectangle 3"/>
          <p:cNvSpPr>
            <a:spLocks noGrp="1" noChangeArrowheads="1"/>
          </p:cNvSpPr>
          <p:nvPr>
            <p:ph type="body" idx="1"/>
          </p:nvPr>
        </p:nvSpPr>
        <p:spPr bwMode="auto">
          <a:xfrm>
            <a:off x="1828800" y="2133600"/>
            <a:ext cx="7162800" cy="403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p>
        </p:txBody>
      </p:sp>
      <p:sp>
        <p:nvSpPr>
          <p:cNvPr id="1043" name="Rectangle 19"/>
          <p:cNvSpPr>
            <a:spLocks noChangeArrowheads="1"/>
          </p:cNvSpPr>
          <p:nvPr userDrawn="1"/>
        </p:nvSpPr>
        <p:spPr bwMode="auto">
          <a:xfrm>
            <a:off x="0" y="6613525"/>
            <a:ext cx="9144000" cy="244475"/>
          </a:xfrm>
          <a:prstGeom prst="rect">
            <a:avLst/>
          </a:prstGeom>
          <a:solidFill>
            <a:srgbClr val="003366"/>
          </a:solidFill>
          <a:ln w="9525">
            <a:noFill/>
            <a:miter lim="800000"/>
            <a:headEnd/>
            <a:tailEnd/>
          </a:ln>
          <a:effectLst/>
        </p:spPr>
        <p:txBody>
          <a:bodyPr>
            <a:spAutoFit/>
          </a:bodyPr>
          <a:lstStyle/>
          <a:p>
            <a:r>
              <a:rPr lang="en-US"/>
              <a:t>www.company.com</a:t>
            </a:r>
            <a:endParaRPr lang="fr-FR"/>
          </a:p>
        </p:txBody>
      </p:sp>
      <p:sp>
        <p:nvSpPr>
          <p:cNvPr id="1047" name="Oval 23"/>
          <p:cNvSpPr>
            <a:spLocks noChangeArrowheads="1"/>
          </p:cNvSpPr>
          <p:nvPr userDrawn="1"/>
        </p:nvSpPr>
        <p:spPr bwMode="auto">
          <a:xfrm>
            <a:off x="1433513" y="6159500"/>
            <a:ext cx="65087" cy="65088"/>
          </a:xfrm>
          <a:prstGeom prst="ellipse">
            <a:avLst/>
          </a:prstGeom>
          <a:solidFill>
            <a:srgbClr val="BDD2F2"/>
          </a:solidFill>
          <a:ln w="9525" algn="ctr">
            <a:noFill/>
            <a:round/>
            <a:headEnd/>
            <a:tailEnd/>
          </a:ln>
          <a:effectLst/>
        </p:spPr>
        <p:txBody>
          <a:bodyPr wrap="none" anchor="ctr"/>
          <a:lstStyle/>
          <a:p>
            <a:endParaRPr lang="th-TH"/>
          </a:p>
        </p:txBody>
      </p:sp>
      <p:sp>
        <p:nvSpPr>
          <p:cNvPr id="1048" name="Oval 24"/>
          <p:cNvSpPr>
            <a:spLocks noChangeArrowheads="1"/>
          </p:cNvSpPr>
          <p:nvPr userDrawn="1"/>
        </p:nvSpPr>
        <p:spPr bwMode="auto">
          <a:xfrm>
            <a:off x="2193925" y="6159500"/>
            <a:ext cx="65088" cy="65088"/>
          </a:xfrm>
          <a:prstGeom prst="ellipse">
            <a:avLst/>
          </a:prstGeom>
          <a:solidFill>
            <a:srgbClr val="BDD2F2"/>
          </a:solidFill>
          <a:ln w="9525" algn="ctr">
            <a:noFill/>
            <a:round/>
            <a:headEnd/>
            <a:tailEnd/>
          </a:ln>
          <a:effectLst/>
        </p:spPr>
        <p:txBody>
          <a:bodyPr wrap="none" anchor="ctr"/>
          <a:lstStyle/>
          <a:p>
            <a:endParaRPr lang="th-TH"/>
          </a:p>
        </p:txBody>
      </p:sp>
      <p:sp>
        <p:nvSpPr>
          <p:cNvPr id="1049" name="Oval 25"/>
          <p:cNvSpPr>
            <a:spLocks noChangeArrowheads="1"/>
          </p:cNvSpPr>
          <p:nvPr userDrawn="1"/>
        </p:nvSpPr>
        <p:spPr bwMode="auto">
          <a:xfrm>
            <a:off x="2954338" y="6159500"/>
            <a:ext cx="65087" cy="65088"/>
          </a:xfrm>
          <a:prstGeom prst="ellipse">
            <a:avLst/>
          </a:prstGeom>
          <a:solidFill>
            <a:srgbClr val="BDD2F2"/>
          </a:solidFill>
          <a:ln w="9525" algn="ctr">
            <a:noFill/>
            <a:round/>
            <a:headEnd/>
            <a:tailEnd/>
          </a:ln>
          <a:effectLst/>
        </p:spPr>
        <p:txBody>
          <a:bodyPr wrap="none" anchor="ctr"/>
          <a:lstStyle/>
          <a:p>
            <a:endParaRPr lang="th-TH"/>
          </a:p>
        </p:txBody>
      </p:sp>
      <p:sp>
        <p:nvSpPr>
          <p:cNvPr id="1050" name="Oval 26"/>
          <p:cNvSpPr>
            <a:spLocks noChangeArrowheads="1"/>
          </p:cNvSpPr>
          <p:nvPr userDrawn="1"/>
        </p:nvSpPr>
        <p:spPr bwMode="auto">
          <a:xfrm>
            <a:off x="3714750" y="6159500"/>
            <a:ext cx="65088" cy="65088"/>
          </a:xfrm>
          <a:prstGeom prst="ellipse">
            <a:avLst/>
          </a:prstGeom>
          <a:solidFill>
            <a:srgbClr val="BDD2F2"/>
          </a:solidFill>
          <a:ln w="9525" algn="ctr">
            <a:noFill/>
            <a:round/>
            <a:headEnd/>
            <a:tailEnd/>
          </a:ln>
          <a:effectLst/>
        </p:spPr>
        <p:txBody>
          <a:bodyPr wrap="none" anchor="ctr"/>
          <a:lstStyle/>
          <a:p>
            <a:endParaRPr lang="th-TH"/>
          </a:p>
        </p:txBody>
      </p:sp>
      <p:sp>
        <p:nvSpPr>
          <p:cNvPr id="1051" name="Oval 27"/>
          <p:cNvSpPr>
            <a:spLocks noChangeArrowheads="1"/>
          </p:cNvSpPr>
          <p:nvPr userDrawn="1"/>
        </p:nvSpPr>
        <p:spPr bwMode="auto">
          <a:xfrm>
            <a:off x="4475163" y="6159500"/>
            <a:ext cx="65087" cy="65088"/>
          </a:xfrm>
          <a:prstGeom prst="ellipse">
            <a:avLst/>
          </a:prstGeom>
          <a:solidFill>
            <a:srgbClr val="BDD2F2"/>
          </a:solidFill>
          <a:ln w="9525" algn="ctr">
            <a:noFill/>
            <a:round/>
            <a:headEnd/>
            <a:tailEnd/>
          </a:ln>
          <a:effectLst/>
        </p:spPr>
        <p:txBody>
          <a:bodyPr wrap="none" anchor="ctr"/>
          <a:lstStyle/>
          <a:p>
            <a:endParaRPr lang="th-TH"/>
          </a:p>
        </p:txBody>
      </p:sp>
      <p:sp>
        <p:nvSpPr>
          <p:cNvPr id="1052" name="Oval 28"/>
          <p:cNvSpPr>
            <a:spLocks noChangeArrowheads="1"/>
          </p:cNvSpPr>
          <p:nvPr userDrawn="1"/>
        </p:nvSpPr>
        <p:spPr bwMode="auto">
          <a:xfrm>
            <a:off x="5237163" y="6159500"/>
            <a:ext cx="65087" cy="65088"/>
          </a:xfrm>
          <a:prstGeom prst="ellipse">
            <a:avLst/>
          </a:prstGeom>
          <a:solidFill>
            <a:srgbClr val="BDD2F2"/>
          </a:solidFill>
          <a:ln w="9525" algn="ctr">
            <a:noFill/>
            <a:round/>
            <a:headEnd/>
            <a:tailEnd/>
          </a:ln>
          <a:effectLst/>
        </p:spPr>
        <p:txBody>
          <a:bodyPr wrap="none" anchor="ctr"/>
          <a:lstStyle/>
          <a:p>
            <a:endParaRPr lang="th-TH"/>
          </a:p>
        </p:txBody>
      </p:sp>
      <p:sp>
        <p:nvSpPr>
          <p:cNvPr id="1053" name="Oval 29"/>
          <p:cNvSpPr>
            <a:spLocks noChangeArrowheads="1"/>
          </p:cNvSpPr>
          <p:nvPr userDrawn="1"/>
        </p:nvSpPr>
        <p:spPr bwMode="auto">
          <a:xfrm>
            <a:off x="5997575" y="6159500"/>
            <a:ext cx="65088" cy="65088"/>
          </a:xfrm>
          <a:prstGeom prst="ellipse">
            <a:avLst/>
          </a:prstGeom>
          <a:solidFill>
            <a:srgbClr val="BDD2F2"/>
          </a:solidFill>
          <a:ln w="9525" algn="ctr">
            <a:noFill/>
            <a:round/>
            <a:headEnd/>
            <a:tailEnd/>
          </a:ln>
          <a:effectLst/>
        </p:spPr>
        <p:txBody>
          <a:bodyPr wrap="none" anchor="ctr"/>
          <a:lstStyle/>
          <a:p>
            <a:endParaRPr lang="th-TH"/>
          </a:p>
        </p:txBody>
      </p:sp>
      <p:sp>
        <p:nvSpPr>
          <p:cNvPr id="1054" name="Oval 30"/>
          <p:cNvSpPr>
            <a:spLocks noChangeArrowheads="1"/>
          </p:cNvSpPr>
          <p:nvPr userDrawn="1"/>
        </p:nvSpPr>
        <p:spPr bwMode="auto">
          <a:xfrm>
            <a:off x="6757988" y="6159500"/>
            <a:ext cx="65087" cy="65088"/>
          </a:xfrm>
          <a:prstGeom prst="ellipse">
            <a:avLst/>
          </a:prstGeom>
          <a:solidFill>
            <a:srgbClr val="BDD2F2"/>
          </a:solidFill>
          <a:ln w="9525" algn="ctr">
            <a:noFill/>
            <a:round/>
            <a:headEnd/>
            <a:tailEnd/>
          </a:ln>
          <a:effectLst/>
        </p:spPr>
        <p:txBody>
          <a:bodyPr wrap="none" anchor="ctr"/>
          <a:lstStyle/>
          <a:p>
            <a:endParaRPr lang="th-TH"/>
          </a:p>
        </p:txBody>
      </p:sp>
      <p:sp>
        <p:nvSpPr>
          <p:cNvPr id="1055" name="Oval 31"/>
          <p:cNvSpPr>
            <a:spLocks noChangeArrowheads="1"/>
          </p:cNvSpPr>
          <p:nvPr userDrawn="1"/>
        </p:nvSpPr>
        <p:spPr bwMode="auto">
          <a:xfrm>
            <a:off x="7518400" y="6159500"/>
            <a:ext cx="65088" cy="65088"/>
          </a:xfrm>
          <a:prstGeom prst="ellipse">
            <a:avLst/>
          </a:prstGeom>
          <a:solidFill>
            <a:srgbClr val="BDD2F2"/>
          </a:solidFill>
          <a:ln w="9525" algn="ctr">
            <a:noFill/>
            <a:round/>
            <a:headEnd/>
            <a:tailEnd/>
          </a:ln>
          <a:effectLst/>
        </p:spPr>
        <p:txBody>
          <a:bodyPr wrap="none" anchor="ctr"/>
          <a:lstStyle/>
          <a:p>
            <a:endParaRPr lang="th-TH"/>
          </a:p>
        </p:txBody>
      </p:sp>
      <p:sp>
        <p:nvSpPr>
          <p:cNvPr id="1056" name="Oval 32"/>
          <p:cNvSpPr>
            <a:spLocks noChangeArrowheads="1"/>
          </p:cNvSpPr>
          <p:nvPr userDrawn="1"/>
        </p:nvSpPr>
        <p:spPr bwMode="auto">
          <a:xfrm>
            <a:off x="8280400" y="6159500"/>
            <a:ext cx="65088" cy="65088"/>
          </a:xfrm>
          <a:prstGeom prst="ellipse">
            <a:avLst/>
          </a:prstGeom>
          <a:solidFill>
            <a:srgbClr val="BDD2F2"/>
          </a:solidFill>
          <a:ln w="9525" algn="ctr">
            <a:noFill/>
            <a:round/>
            <a:headEnd/>
            <a:tailEnd/>
          </a:ln>
          <a:effectLst/>
        </p:spPr>
        <p:txBody>
          <a:bodyPr wrap="none" anchor="ctr"/>
          <a:lstStyle/>
          <a:p>
            <a:endParaRPr lang="th-TH"/>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rtl="0" fontAlgn="base">
        <a:spcBef>
          <a:spcPct val="0"/>
        </a:spcBef>
        <a:spcAft>
          <a:spcPct val="0"/>
        </a:spcAft>
        <a:defRPr sz="3600">
          <a:solidFill>
            <a:schemeClr val="bg1"/>
          </a:solidFill>
          <a:latin typeface="+mj-lt"/>
          <a:ea typeface="+mj-ea"/>
          <a:cs typeface="+mj-cs"/>
        </a:defRPr>
      </a:lvl1pPr>
      <a:lvl2pPr algn="l" rtl="0" fontAlgn="base">
        <a:spcBef>
          <a:spcPct val="0"/>
        </a:spcBef>
        <a:spcAft>
          <a:spcPct val="0"/>
        </a:spcAft>
        <a:defRPr sz="3600">
          <a:solidFill>
            <a:schemeClr val="bg1"/>
          </a:solidFill>
          <a:latin typeface="Arial" pitchFamily="34" charset="0"/>
        </a:defRPr>
      </a:lvl2pPr>
      <a:lvl3pPr algn="l" rtl="0" fontAlgn="base">
        <a:spcBef>
          <a:spcPct val="0"/>
        </a:spcBef>
        <a:spcAft>
          <a:spcPct val="0"/>
        </a:spcAft>
        <a:defRPr sz="3600">
          <a:solidFill>
            <a:schemeClr val="bg1"/>
          </a:solidFill>
          <a:latin typeface="Arial" pitchFamily="34" charset="0"/>
        </a:defRPr>
      </a:lvl3pPr>
      <a:lvl4pPr algn="l" rtl="0" fontAlgn="base">
        <a:spcBef>
          <a:spcPct val="0"/>
        </a:spcBef>
        <a:spcAft>
          <a:spcPct val="0"/>
        </a:spcAft>
        <a:defRPr sz="3600">
          <a:solidFill>
            <a:schemeClr val="bg1"/>
          </a:solidFill>
          <a:latin typeface="Arial" pitchFamily="34" charset="0"/>
        </a:defRPr>
      </a:lvl4pPr>
      <a:lvl5pPr algn="l" rtl="0" fontAlgn="base">
        <a:spcBef>
          <a:spcPct val="0"/>
        </a:spcBef>
        <a:spcAft>
          <a:spcPct val="0"/>
        </a:spcAft>
        <a:defRPr sz="3600">
          <a:solidFill>
            <a:schemeClr val="bg1"/>
          </a:solidFill>
          <a:latin typeface="Arial" pitchFamily="34" charset="0"/>
        </a:defRPr>
      </a:lvl5pPr>
      <a:lvl6pPr marL="457200" algn="l" rtl="0" fontAlgn="base">
        <a:spcBef>
          <a:spcPct val="0"/>
        </a:spcBef>
        <a:spcAft>
          <a:spcPct val="0"/>
        </a:spcAft>
        <a:defRPr sz="3600">
          <a:solidFill>
            <a:schemeClr val="bg1"/>
          </a:solidFill>
          <a:latin typeface="Arial" pitchFamily="34" charset="0"/>
        </a:defRPr>
      </a:lvl6pPr>
      <a:lvl7pPr marL="914400" algn="l" rtl="0" fontAlgn="base">
        <a:spcBef>
          <a:spcPct val="0"/>
        </a:spcBef>
        <a:spcAft>
          <a:spcPct val="0"/>
        </a:spcAft>
        <a:defRPr sz="3600">
          <a:solidFill>
            <a:schemeClr val="bg1"/>
          </a:solidFill>
          <a:latin typeface="Arial" pitchFamily="34" charset="0"/>
        </a:defRPr>
      </a:lvl7pPr>
      <a:lvl8pPr marL="1371600" algn="l" rtl="0" fontAlgn="base">
        <a:spcBef>
          <a:spcPct val="0"/>
        </a:spcBef>
        <a:spcAft>
          <a:spcPct val="0"/>
        </a:spcAft>
        <a:defRPr sz="3600">
          <a:solidFill>
            <a:schemeClr val="bg1"/>
          </a:solidFill>
          <a:latin typeface="Arial" pitchFamily="34" charset="0"/>
        </a:defRPr>
      </a:lvl8pPr>
      <a:lvl9pPr marL="1828800" algn="l" rtl="0" fontAlgn="base">
        <a:spcBef>
          <a:spcPct val="0"/>
        </a:spcBef>
        <a:spcAft>
          <a:spcPct val="0"/>
        </a:spcAft>
        <a:defRPr sz="3600">
          <a:solidFill>
            <a:schemeClr val="bg1"/>
          </a:solidFill>
          <a:latin typeface="Arial" pitchFamily="34" charset="0"/>
        </a:defRPr>
      </a:lvl9pPr>
    </p:titleStyle>
    <p:bodyStyle>
      <a:lvl1pPr marL="342900" indent="-342900" algn="l" rtl="0" fontAlgn="base">
        <a:spcBef>
          <a:spcPct val="20000"/>
        </a:spcBef>
        <a:spcAft>
          <a:spcPct val="0"/>
        </a:spcAft>
        <a:buClr>
          <a:srgbClr val="B4CCE2"/>
        </a:buClr>
        <a:buChar char="•"/>
        <a:defRPr sz="2400">
          <a:solidFill>
            <a:schemeClr val="tx1"/>
          </a:solidFill>
          <a:latin typeface="+mn-lt"/>
          <a:ea typeface="+mn-ea"/>
          <a:cs typeface="+mn-cs"/>
        </a:defRPr>
      </a:lvl1pPr>
      <a:lvl2pPr marL="742950" indent="-285750" algn="l" rtl="0" fontAlgn="base">
        <a:spcBef>
          <a:spcPct val="20000"/>
        </a:spcBef>
        <a:spcAft>
          <a:spcPct val="0"/>
        </a:spcAft>
        <a:buClr>
          <a:srgbClr val="B4CCE2"/>
        </a:buClr>
        <a:buChar char="–"/>
        <a:defRPr sz="2000">
          <a:solidFill>
            <a:schemeClr val="tx1"/>
          </a:solidFill>
          <a:latin typeface="+mn-lt"/>
        </a:defRPr>
      </a:lvl2pPr>
      <a:lvl3pPr marL="1143000" indent="-228600" algn="l" rtl="0" fontAlgn="base">
        <a:spcBef>
          <a:spcPct val="20000"/>
        </a:spcBef>
        <a:spcAft>
          <a:spcPct val="0"/>
        </a:spcAft>
        <a:buClr>
          <a:srgbClr val="B4CCE2"/>
        </a:buClr>
        <a:buChar char="•"/>
        <a:defRPr>
          <a:solidFill>
            <a:schemeClr val="tx1"/>
          </a:solidFill>
          <a:latin typeface="+mn-lt"/>
        </a:defRPr>
      </a:lvl3pPr>
      <a:lvl4pPr marL="1600200" indent="-228600" algn="l" rtl="0" fontAlgn="base">
        <a:spcBef>
          <a:spcPct val="20000"/>
        </a:spcBef>
        <a:spcAft>
          <a:spcPct val="0"/>
        </a:spcAft>
        <a:buClr>
          <a:srgbClr val="B4CCE2"/>
        </a:buClr>
        <a:buChar char="–"/>
        <a:defRPr sz="1600">
          <a:solidFill>
            <a:schemeClr val="tx1"/>
          </a:solidFill>
          <a:latin typeface="+mn-lt"/>
        </a:defRPr>
      </a:lvl4pPr>
      <a:lvl5pPr marL="2057400" indent="-228600" algn="l" rtl="0" fontAlgn="base">
        <a:spcBef>
          <a:spcPct val="20000"/>
        </a:spcBef>
        <a:spcAft>
          <a:spcPct val="0"/>
        </a:spcAft>
        <a:buClr>
          <a:srgbClr val="B4CCE2"/>
        </a:buClr>
        <a:buChar char="»"/>
        <a:defRPr sz="1600">
          <a:solidFill>
            <a:schemeClr val="tx1"/>
          </a:solidFill>
          <a:latin typeface="+mn-lt"/>
        </a:defRPr>
      </a:lvl5pPr>
      <a:lvl6pPr marL="2514600" indent="-228600" algn="l" rtl="0" fontAlgn="base">
        <a:spcBef>
          <a:spcPct val="20000"/>
        </a:spcBef>
        <a:spcAft>
          <a:spcPct val="0"/>
        </a:spcAft>
        <a:buClr>
          <a:srgbClr val="B4CCE2"/>
        </a:buClr>
        <a:buChar char="»"/>
        <a:defRPr sz="1600">
          <a:solidFill>
            <a:schemeClr val="tx1"/>
          </a:solidFill>
          <a:latin typeface="+mn-lt"/>
        </a:defRPr>
      </a:lvl6pPr>
      <a:lvl7pPr marL="2971800" indent="-228600" algn="l" rtl="0" fontAlgn="base">
        <a:spcBef>
          <a:spcPct val="20000"/>
        </a:spcBef>
        <a:spcAft>
          <a:spcPct val="0"/>
        </a:spcAft>
        <a:buClr>
          <a:srgbClr val="B4CCE2"/>
        </a:buClr>
        <a:buChar char="»"/>
        <a:defRPr sz="1600">
          <a:solidFill>
            <a:schemeClr val="tx1"/>
          </a:solidFill>
          <a:latin typeface="+mn-lt"/>
        </a:defRPr>
      </a:lvl7pPr>
      <a:lvl8pPr marL="3429000" indent="-228600" algn="l" rtl="0" fontAlgn="base">
        <a:spcBef>
          <a:spcPct val="20000"/>
        </a:spcBef>
        <a:spcAft>
          <a:spcPct val="0"/>
        </a:spcAft>
        <a:buClr>
          <a:srgbClr val="B4CCE2"/>
        </a:buClr>
        <a:buChar char="»"/>
        <a:defRPr sz="1600">
          <a:solidFill>
            <a:schemeClr val="tx1"/>
          </a:solidFill>
          <a:latin typeface="+mn-lt"/>
        </a:defRPr>
      </a:lvl8pPr>
      <a:lvl9pPr marL="3886200" indent="-228600" algn="l" rtl="0" fontAlgn="base">
        <a:spcBef>
          <a:spcPct val="20000"/>
        </a:spcBef>
        <a:spcAft>
          <a:spcPct val="0"/>
        </a:spcAft>
        <a:buClr>
          <a:srgbClr val="B4CCE2"/>
        </a:buClr>
        <a:buChar char="»"/>
        <a:defRPr sz="1600">
          <a:solidFill>
            <a:schemeClr val="tx1"/>
          </a:solidFill>
          <a:latin typeface="+mn-lt"/>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1066800" y="2174874"/>
            <a:ext cx="7632000" cy="972000"/>
          </a:xfrm>
        </p:spPr>
        <p:txBody>
          <a:bodyPr/>
          <a:lstStyle/>
          <a:p>
            <a:r>
              <a:rPr lang="th-TH" sz="6000" smtClean="0">
                <a:solidFill>
                  <a:schemeClr val="tx1"/>
                </a:solidFill>
                <a:effectLst>
                  <a:outerShdw blurRad="38100" dist="38100" dir="2700000" algn="tl">
                    <a:srgbClr val="000000">
                      <a:alpha val="43137"/>
                    </a:srgbClr>
                  </a:outerShdw>
                </a:effectLst>
              </a:rPr>
              <a:t>กฏหมาย</a:t>
            </a:r>
            <a:r>
              <a:rPr lang="th-TH" sz="6000" smtClean="0">
                <a:solidFill>
                  <a:schemeClr val="tx1"/>
                </a:solidFill>
                <a:effectLst>
                  <a:outerShdw blurRad="38100" dist="38100" dir="2700000" algn="tl">
                    <a:srgbClr val="000000">
                      <a:alpha val="43137"/>
                    </a:srgbClr>
                  </a:outerShdw>
                </a:effectLst>
              </a:rPr>
              <a:t>แรงงาน</a:t>
            </a:r>
            <a:r>
              <a:rPr lang="th-TH" sz="6000" dirty="0" smtClean="0">
                <a:solidFill>
                  <a:schemeClr val="tx1"/>
                </a:solidFill>
                <a:effectLst>
                  <a:outerShdw blurRad="38100" dist="38100" dir="2700000" algn="tl">
                    <a:srgbClr val="000000">
                      <a:alpha val="43137"/>
                    </a:srgbClr>
                  </a:outerShdw>
                </a:effectLst>
              </a:rPr>
              <a:t>รัฐวิสาหกิจสัมพันธ์</a:t>
            </a:r>
            <a:endParaRPr lang="en-US" sz="6000" dirty="0">
              <a:solidFill>
                <a:schemeClr val="tx1"/>
              </a:solidFill>
              <a:effectLst>
                <a:outerShdw blurRad="38100" dist="38100" dir="2700000" algn="tl">
                  <a:srgbClr val="000000">
                    <a:alpha val="43137"/>
                  </a:srgbClr>
                </a:outerShdw>
              </a:effectLst>
            </a:endParaRPr>
          </a:p>
        </p:txBody>
      </p:sp>
      <p:sp>
        <p:nvSpPr>
          <p:cNvPr id="4" name="Rectangle 2"/>
          <p:cNvSpPr txBox="1">
            <a:spLocks noChangeArrowheads="1"/>
          </p:cNvSpPr>
          <p:nvPr/>
        </p:nvSpPr>
        <p:spPr bwMode="auto">
          <a:xfrm>
            <a:off x="1511300" y="4714875"/>
            <a:ext cx="6781800" cy="644525"/>
          </a:xfrm>
          <a:prstGeom prst="rect">
            <a:avLst/>
          </a:prstGeom>
          <a:solidFill>
            <a:schemeClr val="bg1"/>
          </a:solid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20000"/>
              </a:spcBef>
              <a:spcAft>
                <a:spcPct val="0"/>
              </a:spcAft>
              <a:buClrTx/>
              <a:buSzTx/>
              <a:buFontTx/>
              <a:buNone/>
              <a:tabLst/>
              <a:defRPr/>
            </a:pPr>
            <a:r>
              <a:rPr kumimoji="0" lang="th-TH" sz="4400" b="1" i="0" u="none" strike="noStrike" kern="0" cap="none" spc="0" normalizeH="0" baseline="0" noProof="0" dirty="0" smtClean="0">
                <a:ln>
                  <a:noFill/>
                </a:ln>
                <a:solidFill>
                  <a:schemeClr val="tx1"/>
                </a:solidFill>
                <a:effectLst/>
                <a:uLnTx/>
                <a:uFillTx/>
                <a:latin typeface="Verdana" pitchFamily="34" charset="0"/>
                <a:ea typeface="+mj-ea"/>
                <a:cs typeface="+mj-cs"/>
              </a:rPr>
              <a:t>ศ.เกษมสันต์   วิลาวรรณ</a:t>
            </a:r>
            <a:endParaRPr kumimoji="0" lang="en-US" sz="4400" b="1" i="0" u="none" strike="noStrike" kern="0" cap="none" spc="0" normalizeH="0" baseline="0" noProof="0" dirty="0" smtClean="0">
              <a:ln>
                <a:noFill/>
              </a:ln>
              <a:solidFill>
                <a:schemeClr val="tx1"/>
              </a:solidFill>
              <a:effectLst/>
              <a:uLnTx/>
              <a:uFillTx/>
              <a:latin typeface="Verdana" pitchFamily="34" charset="0"/>
              <a:ea typeface="+mj-ea"/>
              <a:cs typeface="+mj-cs"/>
            </a:endParaRPr>
          </a:p>
        </p:txBody>
      </p:sp>
      <p:pic>
        <p:nvPicPr>
          <p:cNvPr id="6" name="Picture 5"/>
          <p:cNvPicPr/>
          <p:nvPr/>
        </p:nvPicPr>
        <p:blipFill>
          <a:blip r:embed="rId3"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ปัญหา</a:t>
            </a:r>
            <a:endParaRPr lang="th-TH" b="1" dirty="0"/>
          </a:p>
        </p:txBody>
      </p:sp>
      <p:sp>
        <p:nvSpPr>
          <p:cNvPr id="3" name="Content Placeholder 2"/>
          <p:cNvSpPr>
            <a:spLocks noGrp="1"/>
          </p:cNvSpPr>
          <p:nvPr>
            <p:ph idx="1"/>
          </p:nvPr>
        </p:nvSpPr>
        <p:spPr/>
        <p:txBody>
          <a:bodyPr/>
          <a:lstStyle/>
          <a:p>
            <a:pPr>
              <a:buClr>
                <a:srgbClr val="002060"/>
              </a:buClr>
              <a:buFont typeface="Wingdings" pitchFamily="2" charset="2"/>
              <a:buChar char="§"/>
            </a:pPr>
            <a:r>
              <a:rPr lang="th-TH" sz="2800" b="1" dirty="0" smtClean="0"/>
              <a:t>การแปรรูปรัฐวิสาหกิจ</a:t>
            </a:r>
            <a:endParaRPr lang="en-US" sz="2800" b="1" dirty="0" smtClean="0"/>
          </a:p>
          <a:p>
            <a:pPr>
              <a:buClr>
                <a:srgbClr val="002060"/>
              </a:buClr>
              <a:buFont typeface="Wingdings" pitchFamily="2" charset="2"/>
              <a:buChar char="§"/>
            </a:pPr>
            <a:r>
              <a:rPr lang="th-TH" sz="2800" b="1" dirty="0" smtClean="0"/>
              <a:t>การบริหารวินัย</a:t>
            </a:r>
            <a:endParaRPr lang="en-US" sz="2800" b="1" dirty="0" smtClean="0"/>
          </a:p>
          <a:p>
            <a:pPr>
              <a:buClr>
                <a:srgbClr val="002060"/>
              </a:buClr>
              <a:buFont typeface="Wingdings" pitchFamily="2" charset="2"/>
              <a:buChar char="§"/>
            </a:pPr>
            <a:r>
              <a:rPr lang="th-TH" sz="2800" b="1" dirty="0" smtClean="0"/>
              <a:t>การประชุมของคณะกรรมการกิจการสัมพันธ์</a:t>
            </a:r>
            <a:endParaRPr lang="en-US" sz="2800" b="1" dirty="0" smtClean="0"/>
          </a:p>
          <a:p>
            <a:pPr>
              <a:buClr>
                <a:srgbClr val="002060"/>
              </a:buClr>
              <a:buFont typeface="Wingdings" pitchFamily="2" charset="2"/>
              <a:buChar char="§"/>
            </a:pPr>
            <a:r>
              <a:rPr lang="th-TH" sz="2800" b="1" dirty="0" smtClean="0"/>
              <a:t>การร่วมเจรจาต่อรอง</a:t>
            </a:r>
            <a:endParaRPr lang="en-US" sz="2800" b="1" dirty="0" smtClean="0"/>
          </a:p>
          <a:p>
            <a:pPr>
              <a:buClr>
                <a:srgbClr val="002060"/>
              </a:buClr>
              <a:buFont typeface="Wingdings" pitchFamily="2" charset="2"/>
              <a:buChar char="§"/>
            </a:pPr>
            <a:r>
              <a:rPr lang="th-TH" sz="2800" b="1" dirty="0" smtClean="0"/>
              <a:t>การปฏิบัติตามกฎหมายแรงงานสัมพันธ์</a:t>
            </a:r>
            <a:endParaRPr lang="en-US" sz="2800" b="1" dirty="0" smtClean="0"/>
          </a:p>
          <a:p>
            <a:pPr>
              <a:buClr>
                <a:srgbClr val="002060"/>
              </a:buClr>
              <a:buFont typeface="Wingdings" pitchFamily="2" charset="2"/>
              <a:buChar char="§"/>
            </a:pPr>
            <a:endParaRPr lang="th-TH" sz="2800" b="1" dirty="0"/>
          </a:p>
        </p:txBody>
      </p:sp>
      <p:pic>
        <p:nvPicPr>
          <p:cNvPr id="4" name="Picture 3"/>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pic>
        <p:nvPicPr>
          <p:cNvPr id="48130" name="Picture 2" descr="Reference Desk Design"/>
          <p:cNvPicPr>
            <a:picLocks noChangeAspect="1" noChangeArrowheads="1"/>
          </p:cNvPicPr>
          <p:nvPr/>
        </p:nvPicPr>
        <p:blipFill>
          <a:blip r:embed="rId3" cstate="print"/>
          <a:srcRect/>
          <a:stretch>
            <a:fillRect/>
          </a:stretch>
        </p:blipFill>
        <p:spPr bwMode="auto">
          <a:xfrm>
            <a:off x="5727700" y="3814762"/>
            <a:ext cx="2857500" cy="2305051"/>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ความน่าจะเป็น</a:t>
            </a:r>
            <a:endParaRPr lang="th-TH" b="1" dirty="0"/>
          </a:p>
        </p:txBody>
      </p:sp>
      <p:sp>
        <p:nvSpPr>
          <p:cNvPr id="3" name="Content Placeholder 2"/>
          <p:cNvSpPr>
            <a:spLocks noGrp="1"/>
          </p:cNvSpPr>
          <p:nvPr>
            <p:ph idx="1"/>
          </p:nvPr>
        </p:nvSpPr>
        <p:spPr>
          <a:xfrm>
            <a:off x="1346200" y="2133600"/>
            <a:ext cx="7645400" cy="4038600"/>
          </a:xfrm>
        </p:spPr>
        <p:txBody>
          <a:bodyPr/>
          <a:lstStyle/>
          <a:p>
            <a:pPr algn="thaiDist">
              <a:spcBef>
                <a:spcPts val="0"/>
              </a:spcBef>
              <a:buClr>
                <a:srgbClr val="002060"/>
              </a:buClr>
              <a:buFont typeface="Wingdings" pitchFamily="2" charset="2"/>
              <a:buChar char="§"/>
            </a:pPr>
            <a:r>
              <a:rPr lang="th-TH" sz="2800" b="1" dirty="0" smtClean="0"/>
              <a:t>บุคลากรฝ่ายบริหารตลอดสายงานต้องเรียนรู้ระบบและหลักการอุตสาหกรรมสัมพันธ์</a:t>
            </a:r>
            <a:endParaRPr lang="en-US" sz="2800" b="1" dirty="0" smtClean="0"/>
          </a:p>
          <a:p>
            <a:pPr algn="thaiDist">
              <a:spcBef>
                <a:spcPts val="0"/>
              </a:spcBef>
              <a:buClr>
                <a:srgbClr val="002060"/>
              </a:buClr>
              <a:buFont typeface="Wingdings" pitchFamily="2" charset="2"/>
              <a:buChar char="§"/>
            </a:pPr>
            <a:r>
              <a:rPr lang="th-TH" sz="2800" b="1" dirty="0" smtClean="0"/>
              <a:t>ผู้บริหารต้องมีอิสระในการบริหารจัดการ  และต้องแสดงบทบาทของ                  นักบริหารอย่างเต็มที่</a:t>
            </a:r>
            <a:endParaRPr lang="en-US" sz="2800" b="1" dirty="0" smtClean="0"/>
          </a:p>
          <a:p>
            <a:pPr algn="thaiDist">
              <a:spcBef>
                <a:spcPts val="0"/>
              </a:spcBef>
              <a:buClr>
                <a:srgbClr val="002060"/>
              </a:buClr>
              <a:buFont typeface="Wingdings" pitchFamily="2" charset="2"/>
              <a:buChar char="§"/>
            </a:pPr>
            <a:r>
              <a:rPr lang="th-TH" sz="2800" b="1" dirty="0" smtClean="0"/>
              <a:t>ความขัดแย้งในประโยชน์ต้องยุติ   โดยรวดเร็วในระบบของทวิภาคี</a:t>
            </a:r>
            <a:endParaRPr lang="en-US" sz="2800" b="1" dirty="0" smtClean="0"/>
          </a:p>
          <a:p>
            <a:pPr algn="thaiDist">
              <a:spcBef>
                <a:spcPts val="0"/>
              </a:spcBef>
              <a:buClr>
                <a:srgbClr val="002060"/>
              </a:buClr>
              <a:buFont typeface="Wingdings" pitchFamily="2" charset="2"/>
              <a:buChar char="§"/>
            </a:pPr>
            <a:r>
              <a:rPr lang="th-TH" sz="2800" b="1" dirty="0" smtClean="0"/>
              <a:t>การร่วมเจรจาต่อรองต้องกระทำโดยผู้บริหารทีมีอำนาจเต็ม  และมีความรอบรู้ในกฎหมายและเทคนิคในการเจรจาต่อรอง</a:t>
            </a:r>
            <a:endParaRPr lang="en-US" sz="2800" b="1" dirty="0" smtClean="0"/>
          </a:p>
          <a:p>
            <a:pPr algn="thaiDist">
              <a:spcBef>
                <a:spcPts val="0"/>
              </a:spcBef>
              <a:buClr>
                <a:srgbClr val="002060"/>
              </a:buClr>
              <a:buNone/>
            </a:pPr>
            <a:endParaRPr lang="th-TH" sz="2800" b="1" dirty="0"/>
          </a:p>
        </p:txBody>
      </p:sp>
      <p:pic>
        <p:nvPicPr>
          <p:cNvPr id="4" name="Picture 3"/>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ขอบเขตการใช้บังคับ</a:t>
            </a:r>
            <a:endParaRPr lang="th-TH" b="1" dirty="0"/>
          </a:p>
        </p:txBody>
      </p:sp>
      <p:sp>
        <p:nvSpPr>
          <p:cNvPr id="3" name="Content Placeholder 2"/>
          <p:cNvSpPr>
            <a:spLocks noGrp="1"/>
          </p:cNvSpPr>
          <p:nvPr>
            <p:ph idx="1"/>
          </p:nvPr>
        </p:nvSpPr>
        <p:spPr>
          <a:xfrm>
            <a:off x="1358900" y="2552700"/>
            <a:ext cx="7696200" cy="3911600"/>
          </a:xfrm>
        </p:spPr>
        <p:txBody>
          <a:bodyPr/>
          <a:lstStyle/>
          <a:p>
            <a:pPr marL="355600" indent="-355600" algn="thaiDist">
              <a:buClr>
                <a:srgbClr val="003366"/>
              </a:buClr>
              <a:buFont typeface="+mj-cs"/>
              <a:buAutoNum type="thaiNumPeriod"/>
            </a:pPr>
            <a:r>
              <a:rPr lang="th-TH" b="1" dirty="0" smtClean="0"/>
              <a:t>องค์การของรัฐบาล</a:t>
            </a:r>
            <a:endParaRPr lang="en-US" b="1" dirty="0" smtClean="0"/>
          </a:p>
          <a:p>
            <a:pPr marL="355600" indent="-355600" algn="thaiDist">
              <a:buClr>
                <a:srgbClr val="003366"/>
              </a:buClr>
              <a:buFont typeface="+mj-cs"/>
              <a:buAutoNum type="thaiNumPeriod"/>
            </a:pPr>
            <a:r>
              <a:rPr lang="th-TH" b="1" dirty="0" smtClean="0"/>
              <a:t>กิจการของรัฐฯ</a:t>
            </a:r>
            <a:endParaRPr lang="en-US" b="1" dirty="0" smtClean="0"/>
          </a:p>
          <a:p>
            <a:pPr marL="355600" indent="-355600" algn="thaiDist">
              <a:buClr>
                <a:srgbClr val="003366"/>
              </a:buClr>
              <a:buFont typeface="+mj-cs"/>
              <a:buAutoNum type="thaiNumPeriod"/>
            </a:pPr>
            <a:r>
              <a:rPr lang="th-TH" b="1" dirty="0" smtClean="0"/>
              <a:t>หน่วยงานธุรกิจที่รัฐเป็นเจ้าของ</a:t>
            </a:r>
            <a:r>
              <a:rPr lang="en-US" b="1" dirty="0" smtClean="0"/>
              <a:t>   (</a:t>
            </a:r>
            <a:r>
              <a:rPr lang="th-TH" b="1" dirty="0" smtClean="0"/>
              <a:t>มาตรา ๖</a:t>
            </a:r>
            <a:r>
              <a:rPr lang="en-US" b="1" dirty="0" smtClean="0"/>
              <a:t>(</a:t>
            </a:r>
            <a:r>
              <a:rPr lang="th-TH" b="1" dirty="0" smtClean="0"/>
              <a:t>๑</a:t>
            </a:r>
            <a:r>
              <a:rPr lang="en-US" b="1" dirty="0" smtClean="0"/>
              <a:t>))</a:t>
            </a:r>
          </a:p>
          <a:p>
            <a:pPr marL="355600" indent="-355600" algn="thaiDist">
              <a:buClr>
                <a:srgbClr val="003366"/>
              </a:buClr>
              <a:buFont typeface="+mj-cs"/>
              <a:buAutoNum type="thaiNumPeriod"/>
            </a:pPr>
            <a:r>
              <a:rPr lang="th-TH" b="1" dirty="0" smtClean="0"/>
              <a:t>บริษัทหรือห้างหุ้นส่วนนิติบุคคลที่กระทรวง  ทบวง  กรม  หรือทบวงการเมืองที่มีฐานะเทียบเท่า  หรือ  รัฐวิสาหกิจตาม ๑. ๒. และ ๓. มีทุนรวมอยู่ด้วยกันเกินร้อยละ ๕๐</a:t>
            </a:r>
            <a:r>
              <a:rPr lang="en-US" b="1" dirty="0" smtClean="0"/>
              <a:t>   (</a:t>
            </a:r>
            <a:r>
              <a:rPr lang="th-TH" b="1" dirty="0" smtClean="0"/>
              <a:t>มาตรา ๖</a:t>
            </a:r>
            <a:r>
              <a:rPr lang="en-US" b="1" dirty="0" smtClean="0"/>
              <a:t>(</a:t>
            </a:r>
            <a:r>
              <a:rPr lang="th-TH" b="1" dirty="0" smtClean="0"/>
              <a:t>๒</a:t>
            </a:r>
            <a:r>
              <a:rPr lang="en-US" b="1" dirty="0" smtClean="0"/>
              <a:t>))</a:t>
            </a:r>
          </a:p>
          <a:p>
            <a:pPr marL="457200" indent="-457200" algn="ctr">
              <a:buClr>
                <a:srgbClr val="003366"/>
              </a:buClr>
              <a:buNone/>
            </a:pPr>
            <a:r>
              <a:rPr lang="th-TH" sz="3200" b="1" dirty="0" smtClean="0"/>
              <a:t>รวม ๖๗ แห่ง</a:t>
            </a:r>
          </a:p>
          <a:p>
            <a:pPr algn="ctr">
              <a:buNone/>
            </a:pPr>
            <a:r>
              <a:rPr lang="th-TH" sz="3200" b="1" dirty="0" smtClean="0"/>
              <a:t>พนักงานรัฐวิสาหกิจ  ประมาณ ๓๐๐,๐๐๐ คน </a:t>
            </a:r>
            <a:endParaRPr lang="en-US" sz="3200" b="1" dirty="0" smtClean="0"/>
          </a:p>
          <a:p>
            <a:pPr marL="457200" indent="-457200" algn="thaiDist">
              <a:buClr>
                <a:srgbClr val="003366"/>
              </a:buClr>
              <a:buNone/>
            </a:pPr>
            <a:endParaRPr lang="en-US" sz="3200" b="1" dirty="0" smtClean="0"/>
          </a:p>
          <a:p>
            <a:pPr marL="457200" indent="-457200" algn="thaiDist">
              <a:buClr>
                <a:srgbClr val="003366"/>
              </a:buClr>
              <a:buFont typeface="+mj-cs"/>
              <a:buAutoNum type="thaiNumPeriod"/>
            </a:pPr>
            <a:endParaRPr lang="th-TH" b="1" dirty="0"/>
          </a:p>
        </p:txBody>
      </p:sp>
      <p:sp>
        <p:nvSpPr>
          <p:cNvPr id="5" name="Title 1"/>
          <p:cNvSpPr txBox="1">
            <a:spLocks/>
          </p:cNvSpPr>
          <p:nvPr/>
        </p:nvSpPr>
        <p:spPr bwMode="auto">
          <a:xfrm>
            <a:off x="1828800" y="2047875"/>
            <a:ext cx="7315200" cy="504000"/>
          </a:xfrm>
          <a:prstGeom prst="rect">
            <a:avLst/>
          </a:prstGeom>
          <a:solidFill>
            <a:schemeClr val="accent4">
              <a:lumMod val="60000"/>
              <a:lumOff val="40000"/>
            </a:schemeClr>
          </a:solidFill>
          <a:ln w="9525">
            <a:noFill/>
            <a:miter lim="800000"/>
            <a:headEnd/>
            <a:tailEnd/>
          </a:ln>
          <a:effectLst/>
        </p:spPr>
        <p:txBody>
          <a:bodyPr vert="horz" wrap="square" lIns="198000" tIns="45720" rIns="91440" bIns="45720" numCol="1" anchor="ctr" anchorCtr="0" compatLnSpc="1">
            <a:prstTxWarp prst="textNoShape">
              <a:avLst/>
            </a:prstTxWarp>
          </a:bodyPr>
          <a:lstStyle/>
          <a:p>
            <a:pPr algn="l"/>
            <a:r>
              <a:rPr lang="th-TH" sz="3200" dirty="0" smtClean="0"/>
              <a:t>รัฐวิสาหกิจ</a:t>
            </a:r>
            <a:endParaRPr lang="en-US" sz="3200" dirty="0"/>
          </a:p>
        </p:txBody>
      </p:sp>
      <p:pic>
        <p:nvPicPr>
          <p:cNvPr id="6" name="Picture 5"/>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ขอบเขตการใช้บังคับ</a:t>
            </a:r>
            <a:endParaRPr lang="th-TH" b="1" dirty="0"/>
          </a:p>
        </p:txBody>
      </p:sp>
      <p:sp>
        <p:nvSpPr>
          <p:cNvPr id="3" name="Content Placeholder 2"/>
          <p:cNvSpPr>
            <a:spLocks noGrp="1"/>
          </p:cNvSpPr>
          <p:nvPr>
            <p:ph idx="1"/>
          </p:nvPr>
        </p:nvSpPr>
        <p:spPr>
          <a:xfrm>
            <a:off x="1066800" y="2133600"/>
            <a:ext cx="7884000" cy="3996000"/>
          </a:xfrm>
        </p:spPr>
        <p:txBody>
          <a:bodyPr/>
          <a:lstStyle/>
          <a:p>
            <a:pPr>
              <a:spcBef>
                <a:spcPts val="0"/>
              </a:spcBef>
              <a:buNone/>
            </a:pPr>
            <a:r>
              <a:rPr lang="th-TH" sz="2000" b="1" dirty="0" smtClean="0"/>
              <a:t>๒๗๕/๒๕๔๙</a:t>
            </a:r>
            <a:endParaRPr lang="en-US" sz="2000" b="1" dirty="0" smtClean="0"/>
          </a:p>
          <a:p>
            <a:pPr indent="381000" algn="thaiDist">
              <a:spcBef>
                <a:spcPts val="0"/>
              </a:spcBef>
              <a:buNone/>
            </a:pPr>
            <a:r>
              <a:rPr lang="th-TH" b="1" dirty="0" smtClean="0"/>
              <a:t>บริษัทท่าอากาศยานสากลกรุงเทพแห่งใหม่ จำกัด มีบริษัทท่าอากาศยานไทย จำกัด </a:t>
            </a:r>
            <a:r>
              <a:rPr lang="en-US" b="1" dirty="0" smtClean="0"/>
              <a:t>(</a:t>
            </a:r>
            <a:r>
              <a:rPr lang="th-TH" b="1" dirty="0" smtClean="0"/>
              <a:t>มหาชน</a:t>
            </a:r>
            <a:r>
              <a:rPr lang="en-US" b="1" dirty="0" smtClean="0"/>
              <a:t>)</a:t>
            </a:r>
            <a:r>
              <a:rPr lang="th-TH" b="1" dirty="0" smtClean="0"/>
              <a:t> ซึ่งเป็นรัฐวิสาหกิจถือหุ้นอยู่เกินกว่าร้อยละห้าสิบ  บริษัทท่าอากาศยานกรุงเทพแห่งใหม่ จำกัด  จึงเป็นรัฐวิสาหกิจตามมาตรา ๖</a:t>
            </a:r>
            <a:r>
              <a:rPr lang="en-US" b="1" dirty="0" smtClean="0"/>
              <a:t>(</a:t>
            </a:r>
            <a:r>
              <a:rPr lang="th-TH" b="1" dirty="0" smtClean="0"/>
              <a:t>๒</a:t>
            </a:r>
            <a:r>
              <a:rPr lang="en-US" b="1" dirty="0" smtClean="0"/>
              <a:t>)</a:t>
            </a:r>
          </a:p>
          <a:p>
            <a:pPr indent="381000" algn="thaiDist">
              <a:spcBef>
                <a:spcPts val="0"/>
              </a:spcBef>
              <a:buNone/>
            </a:pPr>
            <a:endParaRPr lang="en-US" sz="1000" b="1" dirty="0" smtClean="0"/>
          </a:p>
          <a:p>
            <a:pPr>
              <a:spcBef>
                <a:spcPts val="0"/>
              </a:spcBef>
              <a:buNone/>
            </a:pPr>
            <a:r>
              <a:rPr lang="th-TH" sz="2000" b="1" dirty="0" smtClean="0"/>
              <a:t>๗๓๙๘ - ๗๓๙๙/๒๕๕๑</a:t>
            </a:r>
            <a:endParaRPr lang="en-US" sz="2000" b="1" dirty="0" smtClean="0"/>
          </a:p>
          <a:p>
            <a:pPr indent="381000" algn="thaiDist">
              <a:spcBef>
                <a:spcPts val="0"/>
              </a:spcBef>
              <a:buNone/>
            </a:pPr>
            <a:r>
              <a:rPr lang="th-TH" b="1" dirty="0" smtClean="0"/>
              <a:t>บริษัทบางจากปิโตเรียม จำกัด </a:t>
            </a:r>
            <a:r>
              <a:rPr lang="en-US" b="1" dirty="0" smtClean="0"/>
              <a:t>(</a:t>
            </a:r>
            <a:r>
              <a:rPr lang="th-TH" b="1" dirty="0" smtClean="0"/>
              <a:t>มหาชน</a:t>
            </a:r>
            <a:r>
              <a:rPr lang="en-US" b="1" dirty="0" smtClean="0"/>
              <a:t>) </a:t>
            </a:r>
            <a:r>
              <a:rPr lang="th-TH" b="1" dirty="0" smtClean="0"/>
              <a:t>มีกระทรวงการคลังถือหุ้นร้อยละ ๔๗ - ๘๗ การปิโตรเลียมแห่งประเทศไทยถือหุ้นร้อยละ ๒๔ – ๒๙  ธนาคาร ก. ถือหุ้นร้อยละ ๗.๖๘ และประชาชนทั่วไปถือหุ้นอีกประมานร้อยละ ๒๐ ต่อมาการปิโตรเลียม จำกัด </a:t>
            </a:r>
            <a:r>
              <a:rPr lang="en-US" b="1" dirty="0" smtClean="0"/>
              <a:t>(</a:t>
            </a:r>
            <a:r>
              <a:rPr lang="th-TH" b="1" dirty="0" smtClean="0"/>
              <a:t>มหาชน</a:t>
            </a:r>
            <a:r>
              <a:rPr lang="en-US" b="1" dirty="0" smtClean="0"/>
              <a:t>)</a:t>
            </a:r>
            <a:r>
              <a:rPr lang="th-TH" b="1" dirty="0" smtClean="0"/>
              <a:t>                         มีผู้ถือหุ้นตามมาตรา ๖</a:t>
            </a:r>
            <a:r>
              <a:rPr lang="en-US" b="1" dirty="0" smtClean="0"/>
              <a:t>(</a:t>
            </a:r>
            <a:r>
              <a:rPr lang="th-TH" b="1" dirty="0" smtClean="0"/>
              <a:t>๑</a:t>
            </a:r>
            <a:r>
              <a:rPr lang="en-US" b="1" dirty="0" smtClean="0"/>
              <a:t>)</a:t>
            </a:r>
            <a:r>
              <a:rPr lang="th-TH" b="1" dirty="0" smtClean="0"/>
              <a:t> มาเกินร้อยละ ๕๐ จึงไม่เป็นรัฐวิสาหกิจตามพระราชบัญญัติแรงงานรัฐวิสาหกิจสัมพันธ์ พ.ศ. ๒๕๔๓</a:t>
            </a:r>
            <a:endParaRPr lang="en-US" b="1" dirty="0" smtClean="0"/>
          </a:p>
          <a:p>
            <a:pPr indent="381000" algn="thaiDist">
              <a:buNone/>
            </a:pPr>
            <a:endParaRPr lang="en-US" b="1" dirty="0" smtClean="0"/>
          </a:p>
          <a:p>
            <a:endParaRPr lang="th-TH" dirty="0"/>
          </a:p>
        </p:txBody>
      </p:sp>
      <p:pic>
        <p:nvPicPr>
          <p:cNvPr id="4" name="Picture 3"/>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ขอบเขตการใช้บังคับ</a:t>
            </a:r>
            <a:endParaRPr lang="th-TH" b="1" dirty="0"/>
          </a:p>
        </p:txBody>
      </p:sp>
      <p:sp>
        <p:nvSpPr>
          <p:cNvPr id="3" name="Content Placeholder 2"/>
          <p:cNvSpPr>
            <a:spLocks noGrp="1"/>
          </p:cNvSpPr>
          <p:nvPr>
            <p:ph idx="1"/>
          </p:nvPr>
        </p:nvSpPr>
        <p:spPr>
          <a:xfrm>
            <a:off x="1066800" y="2133600"/>
            <a:ext cx="7884000" cy="3996000"/>
          </a:xfrm>
        </p:spPr>
        <p:txBody>
          <a:bodyPr/>
          <a:lstStyle/>
          <a:p>
            <a:pPr>
              <a:spcBef>
                <a:spcPts val="0"/>
              </a:spcBef>
              <a:buNone/>
            </a:pPr>
            <a:r>
              <a:rPr lang="th-TH" sz="2000" b="1" dirty="0" smtClean="0"/>
              <a:t>คณะกรรมการกฤษฎีกา เรื่องเสร็จที่ ๗๗ // ๒๕๔๘</a:t>
            </a:r>
          </a:p>
          <a:p>
            <a:pPr indent="381000" algn="thaiDist">
              <a:spcBef>
                <a:spcPts val="0"/>
              </a:spcBef>
              <a:buNone/>
            </a:pPr>
            <a:r>
              <a:rPr lang="th-TH" b="1" dirty="0" smtClean="0"/>
              <a:t>องค์การสงเคราะห์ทหารผ่านศึกเป็นกิจการของรัฐตามที่กฎหมายจัดตั้งกิจการนั้น                จึงอยู่ในความหายของ </a:t>
            </a:r>
            <a:r>
              <a:rPr lang="en-US" b="1" dirty="0" smtClean="0"/>
              <a:t>“</a:t>
            </a:r>
            <a:r>
              <a:rPr lang="th-TH" b="1" dirty="0" smtClean="0"/>
              <a:t>รัฐวิสาหกิจ</a:t>
            </a:r>
            <a:r>
              <a:rPr lang="en-US" b="1" dirty="0" smtClean="0"/>
              <a:t>”</a:t>
            </a:r>
            <a:r>
              <a:rPr lang="th-TH" b="1" dirty="0" smtClean="0"/>
              <a:t> ตามมาตรา ๖ แห่ง พระราชบัญญัติรัฐวิสาหกิจแรงงานสัมพันธ์ พ.ศ. ๒๕๔๓</a:t>
            </a:r>
          </a:p>
          <a:p>
            <a:pPr indent="381000" algn="thaiDist">
              <a:spcBef>
                <a:spcPts val="0"/>
              </a:spcBef>
              <a:buNone/>
            </a:pPr>
            <a:endParaRPr lang="th-TH" sz="500" b="1" dirty="0" smtClean="0"/>
          </a:p>
          <a:p>
            <a:pPr>
              <a:spcBef>
                <a:spcPts val="0"/>
              </a:spcBef>
              <a:buNone/>
            </a:pPr>
            <a:r>
              <a:rPr lang="th-TH" sz="2000" b="1" dirty="0" smtClean="0"/>
              <a:t>คณะกรรมการกฤษฎีกา เรื่องเสร็จที่ ๕๕๖//๒๕๔๖</a:t>
            </a:r>
          </a:p>
          <a:p>
            <a:pPr indent="381000" algn="thaiDist">
              <a:spcBef>
                <a:spcPts val="0"/>
              </a:spcBef>
              <a:buNone/>
            </a:pPr>
            <a:r>
              <a:rPr lang="th-TH" b="1" dirty="0" smtClean="0"/>
              <a:t>คุราสภาและสำนักงานคณะกรรมการส่งเสริมสวัสดิการและสวัสดิภาพครูและบุคคลากรทางการศึกษาเป็น</a:t>
            </a:r>
            <a:r>
              <a:rPr lang="en-US" b="1" dirty="0" smtClean="0"/>
              <a:t> “</a:t>
            </a:r>
            <a:r>
              <a:rPr lang="th-TH" b="1" dirty="0" smtClean="0"/>
              <a:t>หน่วยงานงานอื่นใดของรัฐ</a:t>
            </a:r>
            <a:r>
              <a:rPr lang="en-US" b="1" dirty="0" smtClean="0"/>
              <a:t>”</a:t>
            </a:r>
            <a:r>
              <a:rPr lang="th-TH" b="1" dirty="0" smtClean="0"/>
              <a:t> ตามบทนิยามคำว่า </a:t>
            </a:r>
            <a:r>
              <a:rPr lang="en-US" b="1" dirty="0" smtClean="0"/>
              <a:t>                  “</a:t>
            </a:r>
            <a:r>
              <a:rPr lang="th-TH" b="1" dirty="0" smtClean="0"/>
              <a:t>ส่วนราชการ</a:t>
            </a:r>
            <a:r>
              <a:rPr lang="en-US" b="1" dirty="0" smtClean="0"/>
              <a:t>”</a:t>
            </a:r>
            <a:r>
              <a:rPr lang="th-TH" b="1" dirty="0" smtClean="0"/>
              <a:t> ในมาตรา ๔ แห่งพระราชบัญญัติวิธีการงบประมาณ พ.ศ. ๒๔๐๒</a:t>
            </a:r>
            <a:endParaRPr lang="en-US" b="1" dirty="0" smtClean="0"/>
          </a:p>
          <a:p>
            <a:pPr indent="381000" algn="thaiDist">
              <a:spcBef>
                <a:spcPts val="0"/>
              </a:spcBef>
              <a:buNone/>
            </a:pPr>
            <a:r>
              <a:rPr lang="th-TH" b="1" dirty="0" smtClean="0"/>
              <a:t>ส่วนองค์การค้าของสำนักงานฯ  มีฐานะเป็นเพียงส่วนงานภายในของสำนักงานฯ                     มิใช่ส่วนราชการตามมาตรา ๔ พนักงานเจ้าหน้าที่ยังคงต้องปฏิบัติตามกฎหมายที่เกี่ยวกับแรงงานต่อไป...</a:t>
            </a:r>
            <a:endParaRPr lang="en-US" b="1" dirty="0" smtClean="0"/>
          </a:p>
          <a:p>
            <a:pPr>
              <a:spcBef>
                <a:spcPts val="0"/>
              </a:spcBef>
              <a:buNone/>
            </a:pPr>
            <a:endParaRPr lang="en-US" b="1" dirty="0" smtClean="0"/>
          </a:p>
          <a:p>
            <a:pPr>
              <a:spcBef>
                <a:spcPts val="0"/>
              </a:spcBef>
            </a:pPr>
            <a:endParaRPr lang="th-TH" dirty="0"/>
          </a:p>
        </p:txBody>
      </p:sp>
      <p:pic>
        <p:nvPicPr>
          <p:cNvPr id="4" name="Picture 3"/>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โครงสร้าง</a:t>
            </a:r>
            <a:endParaRPr lang="th-TH" b="1" dirty="0"/>
          </a:p>
        </p:txBody>
      </p:sp>
      <p:sp>
        <p:nvSpPr>
          <p:cNvPr id="4" name="Content Placeholder 3"/>
          <p:cNvSpPr>
            <a:spLocks noGrp="1"/>
          </p:cNvSpPr>
          <p:nvPr>
            <p:ph sz="half" idx="1"/>
          </p:nvPr>
        </p:nvSpPr>
        <p:spPr>
          <a:xfrm>
            <a:off x="1282700" y="2133600"/>
            <a:ext cx="4068000" cy="4038600"/>
          </a:xfrm>
        </p:spPr>
        <p:txBody>
          <a:bodyPr/>
          <a:lstStyle/>
          <a:p>
            <a:pPr marL="444500" indent="-444500">
              <a:spcBef>
                <a:spcPts val="0"/>
              </a:spcBef>
              <a:buClr>
                <a:srgbClr val="002060"/>
              </a:buClr>
              <a:buFont typeface="Wingdings" pitchFamily="2" charset="2"/>
              <a:buChar char="Ø"/>
            </a:pPr>
            <a:r>
              <a:rPr lang="th-TH" sz="3200" b="1" dirty="0" smtClean="0"/>
              <a:t>การกำหนดมาตรฐานขั้นต่ำ</a:t>
            </a:r>
          </a:p>
          <a:p>
            <a:pPr marL="444500" indent="0">
              <a:spcBef>
                <a:spcPts val="0"/>
              </a:spcBef>
              <a:buNone/>
            </a:pPr>
            <a:r>
              <a:rPr lang="th-TH" sz="3200" b="1" dirty="0" smtClean="0"/>
              <a:t>ของสภาพการจ้าง</a:t>
            </a:r>
            <a:r>
              <a:rPr lang="en-US" sz="3200" b="1" dirty="0" smtClean="0"/>
              <a:t>	</a:t>
            </a:r>
          </a:p>
          <a:p>
            <a:pPr marL="723900" indent="-279400">
              <a:spcBef>
                <a:spcPts val="0"/>
              </a:spcBef>
              <a:buClr>
                <a:srgbClr val="002060"/>
              </a:buClr>
              <a:buFont typeface="Wingdings" pitchFamily="2" charset="2"/>
              <a:buChar char="§"/>
            </a:pPr>
            <a:r>
              <a:rPr lang="th-TH" b="1" dirty="0" smtClean="0"/>
              <a:t>การคุ้มครองแรงงาน</a:t>
            </a:r>
            <a:r>
              <a:rPr lang="en-US" b="1" dirty="0" smtClean="0"/>
              <a:t>	</a:t>
            </a:r>
          </a:p>
          <a:p>
            <a:pPr marL="723900" indent="-279400">
              <a:spcBef>
                <a:spcPts val="0"/>
              </a:spcBef>
              <a:buClr>
                <a:srgbClr val="002060"/>
              </a:buClr>
              <a:buFont typeface="Wingdings" pitchFamily="2" charset="2"/>
              <a:buChar char="§"/>
            </a:pPr>
            <a:r>
              <a:rPr lang="th-TH" b="1" dirty="0" smtClean="0"/>
              <a:t>การจ่ายเงินทดแทน</a:t>
            </a:r>
            <a:r>
              <a:rPr lang="en-US" b="1" dirty="0" smtClean="0"/>
              <a:t>	</a:t>
            </a:r>
          </a:p>
          <a:p>
            <a:pPr marL="723900" indent="-279400">
              <a:spcBef>
                <a:spcPts val="0"/>
              </a:spcBef>
              <a:buClr>
                <a:srgbClr val="002060"/>
              </a:buClr>
              <a:buFont typeface="Wingdings" pitchFamily="2" charset="2"/>
              <a:buChar char="§"/>
            </a:pPr>
            <a:r>
              <a:rPr lang="th-TH" b="1" dirty="0" smtClean="0"/>
              <a:t>การประกันสังคม</a:t>
            </a:r>
            <a:r>
              <a:rPr lang="en-US" b="1" dirty="0" smtClean="0"/>
              <a:t>	</a:t>
            </a:r>
            <a:endParaRPr lang="th-TH" b="1" dirty="0" smtClean="0"/>
          </a:p>
          <a:p>
            <a:pPr marL="444500" indent="-444500">
              <a:spcBef>
                <a:spcPts val="1200"/>
              </a:spcBef>
              <a:buClr>
                <a:srgbClr val="002060"/>
              </a:buClr>
              <a:buFont typeface="Wingdings" pitchFamily="2" charset="2"/>
              <a:buChar char="Ø"/>
            </a:pPr>
            <a:r>
              <a:rPr lang="th-TH" sz="3200" b="1" dirty="0" smtClean="0"/>
              <a:t>การร่วมปรึกษาหารือ</a:t>
            </a:r>
            <a:endParaRPr lang="en-US" sz="3200" b="1" dirty="0" smtClean="0"/>
          </a:p>
          <a:p>
            <a:pPr marL="723900" indent="-279400">
              <a:spcBef>
                <a:spcPts val="0"/>
              </a:spcBef>
              <a:buClr>
                <a:srgbClr val="002060"/>
              </a:buClr>
              <a:buFont typeface="Wingdings" pitchFamily="2" charset="2"/>
              <a:buChar char="§"/>
            </a:pPr>
            <a:r>
              <a:rPr lang="th-TH" b="1" dirty="0" smtClean="0"/>
              <a:t>คณะกรรมการกิจการสัมพันธ์</a:t>
            </a:r>
            <a:endParaRPr lang="en-US" b="1" dirty="0" smtClean="0"/>
          </a:p>
        </p:txBody>
      </p:sp>
      <p:sp>
        <p:nvSpPr>
          <p:cNvPr id="5" name="Content Placeholder 4"/>
          <p:cNvSpPr>
            <a:spLocks noGrp="1"/>
          </p:cNvSpPr>
          <p:nvPr>
            <p:ph sz="half" idx="2"/>
          </p:nvPr>
        </p:nvSpPr>
        <p:spPr/>
        <p:txBody>
          <a:bodyPr/>
          <a:lstStyle/>
          <a:p>
            <a:pPr marL="444500" indent="-444500">
              <a:buClr>
                <a:srgbClr val="002060"/>
              </a:buClr>
              <a:buFont typeface="Wingdings" pitchFamily="2" charset="2"/>
              <a:buChar char="Ø"/>
            </a:pPr>
            <a:r>
              <a:rPr lang="th-TH" sz="3200" b="1" dirty="0" smtClean="0">
                <a:latin typeface="+mj-lt"/>
              </a:rPr>
              <a:t>การร่วมเจรจาต่อรอง</a:t>
            </a:r>
          </a:p>
          <a:p>
            <a:pPr marL="723900" indent="-279400">
              <a:spcBef>
                <a:spcPts val="0"/>
              </a:spcBef>
              <a:buClr>
                <a:srgbClr val="002060"/>
              </a:buClr>
              <a:buFont typeface="Wingdings" pitchFamily="2" charset="2"/>
              <a:buChar char="§"/>
            </a:pPr>
            <a:r>
              <a:rPr lang="th-TH" b="1" dirty="0" smtClean="0"/>
              <a:t>สหภาพแรงงาน</a:t>
            </a:r>
            <a:endParaRPr lang="en-US" b="1" dirty="0" smtClean="0"/>
          </a:p>
          <a:p>
            <a:pPr marL="723900" indent="-279400">
              <a:spcBef>
                <a:spcPts val="0"/>
              </a:spcBef>
              <a:buClr>
                <a:srgbClr val="002060"/>
              </a:buClr>
              <a:buFont typeface="Wingdings" pitchFamily="2" charset="2"/>
              <a:buChar char="§"/>
            </a:pPr>
            <a:r>
              <a:rPr lang="th-TH" b="1" dirty="0" smtClean="0"/>
              <a:t>การเรียกร้อง</a:t>
            </a:r>
          </a:p>
          <a:p>
            <a:pPr marL="723900" indent="-279400">
              <a:spcBef>
                <a:spcPts val="0"/>
              </a:spcBef>
              <a:buClr>
                <a:srgbClr val="002060"/>
              </a:buClr>
              <a:buFont typeface="Wingdings" pitchFamily="2" charset="2"/>
              <a:buChar char="§"/>
            </a:pPr>
            <a:r>
              <a:rPr lang="th-TH" b="1" dirty="0" smtClean="0"/>
              <a:t>การเจรจา</a:t>
            </a:r>
          </a:p>
          <a:p>
            <a:pPr marL="723900" indent="-279400">
              <a:spcBef>
                <a:spcPts val="0"/>
              </a:spcBef>
              <a:buClr>
                <a:srgbClr val="002060"/>
              </a:buClr>
              <a:buFont typeface="Wingdings" pitchFamily="2" charset="2"/>
              <a:buChar char="§"/>
            </a:pPr>
            <a:r>
              <a:rPr lang="th-TH" b="1" dirty="0" smtClean="0"/>
              <a:t>การประนอมข้อพิพาท</a:t>
            </a:r>
          </a:p>
          <a:p>
            <a:pPr marL="723900" indent="-279400">
              <a:spcBef>
                <a:spcPts val="0"/>
              </a:spcBef>
              <a:buClr>
                <a:srgbClr val="002060"/>
              </a:buClr>
              <a:buFont typeface="Wingdings" pitchFamily="2" charset="2"/>
              <a:buChar char="§"/>
            </a:pPr>
            <a:r>
              <a:rPr lang="th-TH" b="1" dirty="0" smtClean="0"/>
              <a:t>การไกล่เกลี่ย</a:t>
            </a:r>
          </a:p>
          <a:p>
            <a:pPr marL="723900" indent="-279400">
              <a:spcBef>
                <a:spcPts val="0"/>
              </a:spcBef>
              <a:buClr>
                <a:srgbClr val="002060"/>
              </a:buClr>
              <a:buFont typeface="Wingdings" pitchFamily="2" charset="2"/>
              <a:buChar char="§"/>
            </a:pPr>
            <a:r>
              <a:rPr lang="th-TH" b="1" dirty="0" smtClean="0"/>
              <a:t>การชี้ขาด</a:t>
            </a:r>
          </a:p>
          <a:p>
            <a:pPr marL="723900" indent="-279400">
              <a:spcBef>
                <a:spcPts val="0"/>
              </a:spcBef>
              <a:buClr>
                <a:srgbClr val="002060"/>
              </a:buClr>
              <a:buFont typeface="Wingdings" pitchFamily="2" charset="2"/>
              <a:buChar char="§"/>
            </a:pPr>
            <a:r>
              <a:rPr lang="th-TH" b="1" dirty="0" smtClean="0"/>
              <a:t>การกระทำโดยไม่เป็นธรรม</a:t>
            </a:r>
            <a:r>
              <a:rPr lang="en-US" b="1" dirty="0" smtClean="0"/>
              <a:t>		</a:t>
            </a:r>
            <a:endParaRPr lang="th-TH" b="1" dirty="0"/>
          </a:p>
        </p:txBody>
      </p:sp>
      <p:pic>
        <p:nvPicPr>
          <p:cNvPr id="6" name="Picture 5"/>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คณะกรรมการแรงงานรัฐวิสาหกิจสัมพันธ์</a:t>
            </a:r>
            <a:endParaRPr lang="th-TH" b="1" dirty="0"/>
          </a:p>
        </p:txBody>
      </p:sp>
      <p:grpSp>
        <p:nvGrpSpPr>
          <p:cNvPr id="27" name="Group 26"/>
          <p:cNvGrpSpPr/>
          <p:nvPr/>
        </p:nvGrpSpPr>
        <p:grpSpPr>
          <a:xfrm>
            <a:off x="1955800" y="2336801"/>
            <a:ext cx="6584000" cy="3446600"/>
            <a:chOff x="1803400" y="2578101"/>
            <a:chExt cx="6584000" cy="3090999"/>
          </a:xfrm>
        </p:grpSpPr>
        <p:sp>
          <p:nvSpPr>
            <p:cNvPr id="7" name="TextBox 6"/>
            <p:cNvSpPr txBox="1"/>
            <p:nvPr/>
          </p:nvSpPr>
          <p:spPr>
            <a:xfrm>
              <a:off x="3213100" y="2578101"/>
              <a:ext cx="3746500" cy="646986"/>
            </a:xfrm>
            <a:prstGeom prst="round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th-TH" sz="3200" dirty="0" smtClean="0">
                  <a:solidFill>
                    <a:srgbClr val="003366"/>
                  </a:solidFill>
                </a:rPr>
                <a:t>คณะกรรมการกิจการสัมพันธ์</a:t>
              </a:r>
              <a:endParaRPr lang="en-US" sz="3200" dirty="0" smtClean="0">
                <a:solidFill>
                  <a:srgbClr val="003366"/>
                </a:solidFill>
              </a:endParaRPr>
            </a:p>
          </p:txBody>
        </p:sp>
        <p:grpSp>
          <p:nvGrpSpPr>
            <p:cNvPr id="15" name="Group 14"/>
            <p:cNvGrpSpPr/>
            <p:nvPr/>
          </p:nvGrpSpPr>
          <p:grpSpPr>
            <a:xfrm>
              <a:off x="1803400" y="4216400"/>
              <a:ext cx="2520000" cy="1440000"/>
              <a:chOff x="1244600" y="3835400"/>
              <a:chExt cx="2880000" cy="1440000"/>
            </a:xfrm>
          </p:grpSpPr>
          <p:sp>
            <p:nvSpPr>
              <p:cNvPr id="8" name="Oval 7"/>
              <p:cNvSpPr/>
              <p:nvPr/>
            </p:nvSpPr>
            <p:spPr bwMode="auto">
              <a:xfrm>
                <a:off x="1244600" y="3835400"/>
                <a:ext cx="2880000" cy="1440000"/>
              </a:xfrm>
              <a:prstGeom prst="ellipse">
                <a:avLst/>
              </a:prstGeom>
              <a:solidFill>
                <a:srgbClr val="FFFFCC"/>
              </a:solidFill>
              <a:ln>
                <a:solidFill>
                  <a:srgbClr val="003366"/>
                </a:solidFill>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th-TH" sz="1000" b="1" i="0" u="none" strike="noStrike" cap="none" normalizeH="0" baseline="0" smtClean="0">
                  <a:ln>
                    <a:noFill/>
                  </a:ln>
                  <a:solidFill>
                    <a:schemeClr val="bg1"/>
                  </a:solidFill>
                  <a:effectLst/>
                  <a:latin typeface="Arial" pitchFamily="34" charset="0"/>
                </a:endParaRPr>
              </a:p>
            </p:txBody>
          </p:sp>
          <p:sp>
            <p:nvSpPr>
              <p:cNvPr id="9" name="TextBox 8"/>
              <p:cNvSpPr txBox="1"/>
              <p:nvPr/>
            </p:nvSpPr>
            <p:spPr>
              <a:xfrm>
                <a:off x="1950358" y="3962400"/>
                <a:ext cx="1481143" cy="522000"/>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th-TH" sz="2800" dirty="0" smtClean="0">
                    <a:solidFill>
                      <a:schemeClr val="tx1"/>
                    </a:solidFill>
                  </a:rPr>
                  <a:t>รัฐวิสาหกิจ</a:t>
                </a:r>
                <a:endParaRPr lang="th-TH" sz="2800" dirty="0">
                  <a:solidFill>
                    <a:schemeClr val="tx1"/>
                  </a:solidFill>
                </a:endParaRPr>
              </a:p>
            </p:txBody>
          </p:sp>
          <p:sp>
            <p:nvSpPr>
              <p:cNvPr id="12" name="TextBox 11"/>
              <p:cNvSpPr txBox="1"/>
              <p:nvPr/>
            </p:nvSpPr>
            <p:spPr>
              <a:xfrm>
                <a:off x="1935843" y="4660900"/>
                <a:ext cx="1481143" cy="523220"/>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th-TH" sz="2800" dirty="0" smtClean="0">
                    <a:solidFill>
                      <a:srgbClr val="003366"/>
                    </a:solidFill>
                  </a:rPr>
                  <a:t>ฝ่ายบริหาร</a:t>
                </a:r>
                <a:endParaRPr lang="th-TH" sz="2800" dirty="0">
                  <a:solidFill>
                    <a:srgbClr val="003366"/>
                  </a:solidFill>
                </a:endParaRPr>
              </a:p>
            </p:txBody>
          </p:sp>
          <p:cxnSp>
            <p:nvCxnSpPr>
              <p:cNvPr id="14" name="Straight Connector 13"/>
              <p:cNvCxnSpPr>
                <a:stCxn id="8" idx="2"/>
                <a:endCxn id="8" idx="6"/>
              </p:cNvCxnSpPr>
              <p:nvPr/>
            </p:nvCxnSpPr>
            <p:spPr bwMode="auto">
              <a:xfrm>
                <a:off x="1244600" y="4555400"/>
                <a:ext cx="2880000" cy="0"/>
              </a:xfrm>
              <a:prstGeom prst="line">
                <a:avLst/>
              </a:prstGeom>
              <a:ln w="76200">
                <a:solidFill>
                  <a:srgbClr val="003366"/>
                </a:solidFill>
                <a:headEnd type="none" w="med" len="med"/>
                <a:tailEnd type="none" w="med" len="med"/>
              </a:ln>
            </p:spPr>
            <p:style>
              <a:lnRef idx="3">
                <a:schemeClr val="dk1"/>
              </a:lnRef>
              <a:fillRef idx="0">
                <a:schemeClr val="dk1"/>
              </a:fillRef>
              <a:effectRef idx="2">
                <a:schemeClr val="dk1"/>
              </a:effectRef>
              <a:fontRef idx="minor">
                <a:schemeClr val="tx1"/>
              </a:fontRef>
            </p:style>
          </p:cxnSp>
        </p:grpSp>
        <p:grpSp>
          <p:nvGrpSpPr>
            <p:cNvPr id="16" name="Group 15"/>
            <p:cNvGrpSpPr/>
            <p:nvPr/>
          </p:nvGrpSpPr>
          <p:grpSpPr>
            <a:xfrm>
              <a:off x="5867400" y="4229100"/>
              <a:ext cx="2520000" cy="1440000"/>
              <a:chOff x="1244600" y="3835400"/>
              <a:chExt cx="2880000" cy="1440000"/>
            </a:xfrm>
          </p:grpSpPr>
          <p:sp>
            <p:nvSpPr>
              <p:cNvPr id="17" name="Oval 16"/>
              <p:cNvSpPr/>
              <p:nvPr/>
            </p:nvSpPr>
            <p:spPr bwMode="auto">
              <a:xfrm>
                <a:off x="1244600" y="3835400"/>
                <a:ext cx="2880000" cy="1440000"/>
              </a:xfrm>
              <a:prstGeom prst="ellipse">
                <a:avLst/>
              </a:prstGeom>
              <a:solidFill>
                <a:srgbClr val="FFFFCC"/>
              </a:solidFill>
              <a:ln>
                <a:solidFill>
                  <a:srgbClr val="003366"/>
                </a:solidFill>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th-TH" sz="1000" b="1" i="0" u="none" strike="noStrike" cap="none" normalizeH="0" baseline="0" smtClean="0">
                  <a:ln>
                    <a:noFill/>
                  </a:ln>
                  <a:solidFill>
                    <a:schemeClr val="bg1"/>
                  </a:solidFill>
                  <a:effectLst/>
                  <a:latin typeface="Arial" pitchFamily="34" charset="0"/>
                </a:endParaRPr>
              </a:p>
            </p:txBody>
          </p:sp>
          <p:sp>
            <p:nvSpPr>
              <p:cNvPr id="18" name="TextBox 17"/>
              <p:cNvSpPr txBox="1"/>
              <p:nvPr/>
            </p:nvSpPr>
            <p:spPr>
              <a:xfrm>
                <a:off x="1698171" y="3937000"/>
                <a:ext cx="1974857" cy="540000"/>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th-TH" sz="2800" dirty="0" smtClean="0"/>
                  <a:t>สหภาพแรงงาน</a:t>
                </a:r>
                <a:endParaRPr lang="th-TH" sz="2800" dirty="0">
                  <a:solidFill>
                    <a:schemeClr val="tx1"/>
                  </a:solidFill>
                </a:endParaRPr>
              </a:p>
            </p:txBody>
          </p:sp>
          <p:sp>
            <p:nvSpPr>
              <p:cNvPr id="19" name="TextBox 18"/>
              <p:cNvSpPr txBox="1"/>
              <p:nvPr/>
            </p:nvSpPr>
            <p:spPr>
              <a:xfrm>
                <a:off x="1993900" y="4660900"/>
                <a:ext cx="1368000" cy="523220"/>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th-TH" sz="2800" dirty="0" smtClean="0"/>
                  <a:t>ลูกจ้าง</a:t>
                </a:r>
                <a:endParaRPr lang="th-TH" sz="2800" dirty="0">
                  <a:solidFill>
                    <a:srgbClr val="003366"/>
                  </a:solidFill>
                </a:endParaRPr>
              </a:p>
            </p:txBody>
          </p:sp>
          <p:cxnSp>
            <p:nvCxnSpPr>
              <p:cNvPr id="20" name="Straight Connector 19"/>
              <p:cNvCxnSpPr>
                <a:stCxn id="17" idx="2"/>
                <a:endCxn id="17" idx="6"/>
              </p:cNvCxnSpPr>
              <p:nvPr/>
            </p:nvCxnSpPr>
            <p:spPr bwMode="auto">
              <a:xfrm>
                <a:off x="1244600" y="4555400"/>
                <a:ext cx="2880000" cy="0"/>
              </a:xfrm>
              <a:prstGeom prst="line">
                <a:avLst/>
              </a:prstGeom>
              <a:ln w="76200">
                <a:solidFill>
                  <a:srgbClr val="003366"/>
                </a:solidFill>
                <a:headEnd type="none" w="med" len="med"/>
                <a:tailEnd type="none" w="med" len="med"/>
              </a:ln>
            </p:spPr>
            <p:style>
              <a:lnRef idx="3">
                <a:schemeClr val="dk1"/>
              </a:lnRef>
              <a:fillRef idx="0">
                <a:schemeClr val="dk1"/>
              </a:fillRef>
              <a:effectRef idx="2">
                <a:schemeClr val="dk1"/>
              </a:effectRef>
              <a:fontRef idx="minor">
                <a:schemeClr val="tx1"/>
              </a:fontRef>
            </p:style>
          </p:cxnSp>
        </p:grpSp>
        <p:cxnSp>
          <p:nvCxnSpPr>
            <p:cNvPr id="22" name="Straight Arrow Connector 21"/>
            <p:cNvCxnSpPr>
              <a:stCxn id="8" idx="0"/>
              <a:endCxn id="7" idx="2"/>
            </p:cNvCxnSpPr>
            <p:nvPr/>
          </p:nvCxnSpPr>
          <p:spPr bwMode="auto">
            <a:xfrm flipV="1">
              <a:off x="3063400" y="3225087"/>
              <a:ext cx="2022950" cy="991313"/>
            </a:xfrm>
            <a:prstGeom prst="straightConnector1">
              <a:avLst/>
            </a:prstGeom>
            <a:ln w="38100">
              <a:solidFill>
                <a:schemeClr val="accent6">
                  <a:lumMod val="50000"/>
                </a:schemeClr>
              </a:solidFill>
              <a:headEnd type="oval" w="med" len="med"/>
              <a:tailEnd type="stealth" w="lg" len="lg"/>
            </a:ln>
          </p:spPr>
          <p:style>
            <a:lnRef idx="1">
              <a:schemeClr val="dk1"/>
            </a:lnRef>
            <a:fillRef idx="0">
              <a:schemeClr val="dk1"/>
            </a:fillRef>
            <a:effectRef idx="0">
              <a:schemeClr val="dk1"/>
            </a:effectRef>
            <a:fontRef idx="minor">
              <a:schemeClr val="tx1"/>
            </a:fontRef>
          </p:style>
        </p:cxnSp>
        <p:cxnSp>
          <p:nvCxnSpPr>
            <p:cNvPr id="24" name="Straight Arrow Connector 23"/>
            <p:cNvCxnSpPr>
              <a:stCxn id="17" idx="0"/>
              <a:endCxn id="7" idx="2"/>
            </p:cNvCxnSpPr>
            <p:nvPr/>
          </p:nvCxnSpPr>
          <p:spPr bwMode="auto">
            <a:xfrm flipH="1" flipV="1">
              <a:off x="5086350" y="3225087"/>
              <a:ext cx="2041050" cy="1004013"/>
            </a:xfrm>
            <a:prstGeom prst="straightConnector1">
              <a:avLst/>
            </a:prstGeom>
            <a:solidFill>
              <a:schemeClr val="bg2"/>
            </a:solidFill>
            <a:ln w="38100" cap="flat" cmpd="sng" algn="ctr">
              <a:solidFill>
                <a:srgbClr val="002060"/>
              </a:solidFill>
              <a:prstDash val="solid"/>
              <a:round/>
              <a:headEnd type="oval" w="med" len="med"/>
              <a:tailEnd type="stealth" w="lg" len="lg"/>
            </a:ln>
            <a:effectLst/>
          </p:spPr>
        </p:cxnSp>
        <p:cxnSp>
          <p:nvCxnSpPr>
            <p:cNvPr id="26" name="Straight Arrow Connector 25"/>
            <p:cNvCxnSpPr>
              <a:stCxn id="8" idx="6"/>
              <a:endCxn id="17" idx="2"/>
            </p:cNvCxnSpPr>
            <p:nvPr/>
          </p:nvCxnSpPr>
          <p:spPr bwMode="auto">
            <a:xfrm>
              <a:off x="4323400" y="4936400"/>
              <a:ext cx="1544000" cy="12700"/>
            </a:xfrm>
            <a:prstGeom prst="straightConnector1">
              <a:avLst/>
            </a:prstGeom>
            <a:solidFill>
              <a:schemeClr val="bg2"/>
            </a:solidFill>
            <a:ln w="38100" cap="flat" cmpd="sng" algn="ctr">
              <a:solidFill>
                <a:srgbClr val="002060"/>
              </a:solidFill>
              <a:prstDash val="solid"/>
              <a:round/>
              <a:headEnd type="stealth" w="lg" len="lg"/>
              <a:tailEnd type="stealth" w="lg" len="lg"/>
            </a:ln>
            <a:effectLst/>
          </p:spPr>
        </p:cxnSp>
      </p:grpSp>
      <p:pic>
        <p:nvPicPr>
          <p:cNvPr id="21" name="Picture 20"/>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การกำหนดมาตรฐานขั้นต่ำของสภาพการจ้าง</a:t>
            </a:r>
            <a:endParaRPr lang="th-TH" b="1" dirty="0"/>
          </a:p>
        </p:txBody>
      </p:sp>
      <p:sp>
        <p:nvSpPr>
          <p:cNvPr id="3" name="Content Placeholder 2"/>
          <p:cNvSpPr>
            <a:spLocks noGrp="1"/>
          </p:cNvSpPr>
          <p:nvPr>
            <p:ph idx="1"/>
          </p:nvPr>
        </p:nvSpPr>
        <p:spPr>
          <a:xfrm>
            <a:off x="1371600" y="2133600"/>
            <a:ext cx="7620000" cy="4038600"/>
          </a:xfrm>
        </p:spPr>
        <p:txBody>
          <a:bodyPr/>
          <a:lstStyle/>
          <a:p>
            <a:pPr marL="533400" indent="-533400">
              <a:buClr>
                <a:srgbClr val="002060"/>
              </a:buClr>
              <a:buFont typeface="Wingdings" pitchFamily="2" charset="2"/>
              <a:buChar char="@"/>
            </a:pPr>
            <a:r>
              <a:rPr lang="th-TH" sz="2800" b="1" dirty="0" smtClean="0"/>
              <a:t>คณะกรรมการรัฐวิสาหกิจสัมพันธ์มีอำนาจกำหนด</a:t>
            </a:r>
            <a:r>
              <a:rPr lang="en-US" sz="2800" b="1" dirty="0" smtClean="0"/>
              <a:t> </a:t>
            </a:r>
          </a:p>
          <a:p>
            <a:pPr marL="533400" indent="-533400">
              <a:buClr>
                <a:srgbClr val="002060"/>
              </a:buClr>
              <a:buNone/>
            </a:pPr>
            <a:r>
              <a:rPr lang="en-US" sz="2800" b="1" dirty="0" smtClean="0"/>
              <a:t>	“</a:t>
            </a:r>
            <a:r>
              <a:rPr lang="th-TH" sz="2800" b="1" dirty="0" smtClean="0"/>
              <a:t>มาตรฐานขั้นต่ำของสภาพการจ้าง</a:t>
            </a:r>
            <a:r>
              <a:rPr lang="en-US" sz="2800" b="1" dirty="0" smtClean="0"/>
              <a:t>”</a:t>
            </a:r>
          </a:p>
          <a:p>
            <a:pPr marL="533400" indent="-533400">
              <a:buClr>
                <a:srgbClr val="002060"/>
              </a:buClr>
              <a:buFont typeface="Wingdings" pitchFamily="2" charset="2"/>
              <a:buChar char="@"/>
            </a:pPr>
            <a:r>
              <a:rPr lang="th-TH" sz="2800" b="1" dirty="0" smtClean="0"/>
              <a:t>เมื่อคณะรัฐมนตรีให้ความเห็นชอบแล้วให้ใช้บังคับแก่รัฐวิสาหกิจทุกแห่ง</a:t>
            </a:r>
            <a:endParaRPr lang="en-US" sz="2800" b="1" dirty="0" smtClean="0"/>
          </a:p>
          <a:p>
            <a:pPr marL="533400" indent="-533400">
              <a:buClr>
                <a:srgbClr val="002060"/>
              </a:buClr>
              <a:buFont typeface="Wingdings" pitchFamily="2" charset="2"/>
              <a:buChar char="@"/>
            </a:pPr>
            <a:r>
              <a:rPr lang="en-US" sz="2800" b="1" dirty="0" smtClean="0"/>
              <a:t>(</a:t>
            </a:r>
            <a:r>
              <a:rPr lang="th-TH" sz="2800" b="1" dirty="0" smtClean="0"/>
              <a:t> ในฐานะกฎหมายคุ้มครองแรงงาน  กฎหมายเงินทดแทน  และกฎหมายประกันสังคม</a:t>
            </a:r>
            <a:r>
              <a:rPr lang="en-US" sz="2800" b="1" dirty="0" smtClean="0"/>
              <a:t> )</a:t>
            </a:r>
          </a:p>
          <a:p>
            <a:endParaRPr lang="th-TH" dirty="0"/>
          </a:p>
        </p:txBody>
      </p:sp>
      <p:pic>
        <p:nvPicPr>
          <p:cNvPr id="4" name="Picture 3"/>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มาตรฐานขั้นต่ำ</a:t>
            </a:r>
            <a:endParaRPr lang="th-TH" b="1" dirty="0"/>
          </a:p>
        </p:txBody>
      </p:sp>
      <p:sp>
        <p:nvSpPr>
          <p:cNvPr id="3" name="Content Placeholder 2"/>
          <p:cNvSpPr>
            <a:spLocks noGrp="1"/>
          </p:cNvSpPr>
          <p:nvPr>
            <p:ph idx="1"/>
          </p:nvPr>
        </p:nvSpPr>
        <p:spPr>
          <a:xfrm>
            <a:off x="977900" y="2019300"/>
            <a:ext cx="8100000" cy="4038600"/>
          </a:xfrm>
        </p:spPr>
        <p:txBody>
          <a:bodyPr/>
          <a:lstStyle/>
          <a:p>
            <a:pPr marL="355600" indent="-355600" algn="thaiDist">
              <a:spcBef>
                <a:spcPts val="0"/>
              </a:spcBef>
              <a:buClr>
                <a:srgbClr val="002060"/>
              </a:buClr>
              <a:buFont typeface="+mj-cs"/>
              <a:buAutoNum type="thaiNumPeriod"/>
            </a:pPr>
            <a:r>
              <a:rPr lang="th-TH" b="1" dirty="0" smtClean="0"/>
              <a:t>ประกาศคณะกรรมการแรงงานรัฐวิสาหกิจสัมพันธ์  เรื่อง  มาตรฐานขั้นต่ำของสภาพการจ้างในรัฐวิสาหกิจลงวันที่ ๓๑ พฤษภาคม ๒๕๔๙</a:t>
            </a:r>
            <a:r>
              <a:rPr lang="en-US" sz="2000" b="1" dirty="0" smtClean="0"/>
              <a:t>     (</a:t>
            </a:r>
            <a:r>
              <a:rPr lang="th-TH" sz="2000" b="1" dirty="0" smtClean="0"/>
              <a:t>ใช้บังคับตั้งแต่วันที่ ๒๘ มิถุนายน ๒๕๔๙ </a:t>
            </a:r>
            <a:r>
              <a:rPr lang="en-US" sz="2000" b="1" dirty="0" smtClean="0"/>
              <a:t>)</a:t>
            </a:r>
            <a:r>
              <a:rPr lang="th-TH" sz="2000" b="1" dirty="0" smtClean="0"/>
              <a:t> </a:t>
            </a:r>
            <a:endParaRPr lang="en-US" b="1" dirty="0" smtClean="0"/>
          </a:p>
          <a:p>
            <a:pPr marL="355600" indent="-355600" algn="thaiDist">
              <a:spcBef>
                <a:spcPts val="600"/>
              </a:spcBef>
              <a:buClr>
                <a:srgbClr val="002060"/>
              </a:buClr>
              <a:buFont typeface="+mj-cs"/>
              <a:buAutoNum type="thaiNumPeriod"/>
            </a:pPr>
            <a:r>
              <a:rPr lang="th-TH" b="1" dirty="0" smtClean="0"/>
              <a:t>ประกาศคณะกรรมการแรงงานรัฐวิสาหกิจสัมพันธ์  เรื่อง  การจ่ายเงินทดแทน ลงวันที่           ๔ มิถุนายน ๒๕๕๓     </a:t>
            </a:r>
            <a:r>
              <a:rPr lang="en-US" sz="2000" b="1" dirty="0" smtClean="0"/>
              <a:t>(</a:t>
            </a:r>
            <a:r>
              <a:rPr lang="th-TH" sz="2000" b="1" dirty="0" smtClean="0"/>
              <a:t>ใช้บังคับตั้งแต่วันที่ ๑๐ กรกฎาคม ๒๕๕๓</a:t>
            </a:r>
            <a:r>
              <a:rPr lang="en-US" sz="2000" b="1" dirty="0" smtClean="0"/>
              <a:t>)</a:t>
            </a:r>
            <a:endParaRPr lang="en-US" b="1" dirty="0" smtClean="0"/>
          </a:p>
          <a:p>
            <a:pPr marL="355600" indent="-355600" algn="thaiDist">
              <a:spcBef>
                <a:spcPts val="600"/>
              </a:spcBef>
              <a:buClr>
                <a:srgbClr val="002060"/>
              </a:buClr>
              <a:buFont typeface="+mj-cs"/>
              <a:buAutoNum type="thaiNumPeriod"/>
            </a:pPr>
            <a:r>
              <a:rPr lang="th-TH" b="1" dirty="0" smtClean="0"/>
              <a:t>ประกาศคณะกรรมการแรงงานรัฐวิสาหกิจสัมพันธ์  เรื่อง  มาตรฐานขั้นต่ำของสภาพการจ้างในรัฐวิสาหกิจ </a:t>
            </a:r>
            <a:r>
              <a:rPr lang="en-US" b="1" dirty="0" smtClean="0"/>
              <a:t>(</a:t>
            </a:r>
            <a:r>
              <a:rPr lang="th-TH" b="1" dirty="0" smtClean="0"/>
              <a:t>ฉบับที่๒</a:t>
            </a:r>
            <a:r>
              <a:rPr lang="en-US" b="1" dirty="0" smtClean="0"/>
              <a:t>) </a:t>
            </a:r>
            <a:r>
              <a:rPr lang="th-TH" b="1" dirty="0" smtClean="0"/>
              <a:t>ลงวันที่ ๘ กันยายน ๒๕๕๓</a:t>
            </a:r>
            <a:r>
              <a:rPr lang="en-US" sz="2000" b="1" dirty="0" smtClean="0"/>
              <a:t>  (</a:t>
            </a:r>
            <a:r>
              <a:rPr lang="th-TH" sz="2000" b="1" dirty="0" smtClean="0"/>
              <a:t>ใช้บังคับตั้งแต่วันที่ ๒๔ กันยายน ๒๕๕๓</a:t>
            </a:r>
            <a:r>
              <a:rPr lang="en-US" sz="2000" b="1" dirty="0" smtClean="0"/>
              <a:t>)</a:t>
            </a:r>
            <a:endParaRPr lang="th-TH" b="1" dirty="0" smtClean="0"/>
          </a:p>
          <a:p>
            <a:pPr marL="355600" indent="-355600" algn="thaiDist">
              <a:spcBef>
                <a:spcPts val="600"/>
              </a:spcBef>
              <a:buClr>
                <a:srgbClr val="002060"/>
              </a:buClr>
              <a:buFont typeface="+mj-cs"/>
              <a:buAutoNum type="thaiNumPeriod"/>
            </a:pPr>
            <a:r>
              <a:rPr lang="th-TH" b="1" dirty="0" smtClean="0"/>
              <a:t>ประกาศคณะกรรมการแรงงานรัฐวิสาหกิจสัมพันธ์  เรื่อง  หลักเกณฑ์การจ่ายค่ารักษาพยาบาลกรณีประสบอันตรายหรือเจ็บป่วย  ค่าทำศพกรณีตายอันมิใช่เนื่องจาการทำงาน  ค่าช่วยเหลือบุตร  และค่าช่วยเหลือการศึกษาของบุตร</a:t>
            </a:r>
          </a:p>
          <a:p>
            <a:pPr marL="355600" indent="-355600" algn="thaiDist">
              <a:spcBef>
                <a:spcPts val="600"/>
              </a:spcBef>
              <a:buClr>
                <a:srgbClr val="002060"/>
              </a:buClr>
              <a:buFont typeface="+mj-cs"/>
              <a:buAutoNum type="thaiNumPeriod"/>
            </a:pPr>
            <a:r>
              <a:rPr lang="th-TH" b="1" dirty="0" smtClean="0"/>
              <a:t>ประกาศคณะกรรมการแรงงานรัฐวิสาหกิจสัมพันธ์  เรื่อง  หลักเกณฑ์การจ่ายค่ารักษาพยาบาลและเงินทดแทนการขาดรายได้กรณีทุพพลภาพอันมิใช่เนื่องจาการทำงาน</a:t>
            </a:r>
            <a:endParaRPr lang="en-US" b="1" dirty="0" smtClean="0"/>
          </a:p>
          <a:p>
            <a:pPr marL="457200" indent="-457200" algn="thaiDist">
              <a:spcBef>
                <a:spcPts val="0"/>
              </a:spcBef>
              <a:buClr>
                <a:srgbClr val="002060"/>
              </a:buClr>
              <a:buFont typeface="+mj-cs"/>
              <a:buAutoNum type="thaiNumPeriod"/>
            </a:pPr>
            <a:endParaRPr lang="th-TH" b="1" dirty="0"/>
          </a:p>
        </p:txBody>
      </p:sp>
      <p:pic>
        <p:nvPicPr>
          <p:cNvPr id="4" name="Picture 3"/>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การร่วมเจรจาต่อรอง</a:t>
            </a:r>
            <a:endParaRPr lang="th-TH" b="1" dirty="0"/>
          </a:p>
        </p:txBody>
      </p:sp>
      <p:sp>
        <p:nvSpPr>
          <p:cNvPr id="3" name="Content Placeholder 2"/>
          <p:cNvSpPr>
            <a:spLocks noGrp="1"/>
          </p:cNvSpPr>
          <p:nvPr>
            <p:ph idx="1"/>
          </p:nvPr>
        </p:nvSpPr>
        <p:spPr>
          <a:xfrm>
            <a:off x="1828800" y="2133600"/>
            <a:ext cx="7162800" cy="576000"/>
          </a:xfrm>
        </p:spPr>
        <p:txBody>
          <a:bodyPr/>
          <a:lstStyle/>
          <a:p>
            <a:pPr marL="444500" indent="-444500">
              <a:buClr>
                <a:srgbClr val="002060"/>
              </a:buClr>
              <a:buFont typeface="Wingdings" pitchFamily="2" charset="2"/>
              <a:buChar char="Ø"/>
            </a:pPr>
            <a:r>
              <a:rPr lang="th-TH" sz="3200" b="1" dirty="0" smtClean="0"/>
              <a:t>การมีอยู่ของข้อตกลงเกี่ยวกับสภาพการจ้าง</a:t>
            </a:r>
            <a:endParaRPr lang="en-US" sz="3200" b="1" dirty="0"/>
          </a:p>
        </p:txBody>
      </p:sp>
      <p:grpSp>
        <p:nvGrpSpPr>
          <p:cNvPr id="15" name="Group 14"/>
          <p:cNvGrpSpPr/>
          <p:nvPr/>
        </p:nvGrpSpPr>
        <p:grpSpPr>
          <a:xfrm>
            <a:off x="1219200" y="3048000"/>
            <a:ext cx="7418000" cy="2527300"/>
            <a:chOff x="1320800" y="3213100"/>
            <a:chExt cx="7418000" cy="2527300"/>
          </a:xfrm>
        </p:grpSpPr>
        <p:sp>
          <p:nvSpPr>
            <p:cNvPr id="4" name="Rounded Rectangle 3"/>
            <p:cNvSpPr/>
            <p:nvPr/>
          </p:nvSpPr>
          <p:spPr bwMode="auto">
            <a:xfrm>
              <a:off x="1320800" y="3213100"/>
              <a:ext cx="2592000" cy="863600"/>
            </a:xfrm>
            <a:prstGeom prst="roundRect">
              <a:avLst>
                <a:gd name="adj" fmla="val 50000"/>
              </a:avLst>
            </a:prstGeom>
            <a:ln>
              <a:solidFill>
                <a:srgbClr val="002060"/>
              </a:solidFill>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algn="ctr"/>
              <a:r>
                <a:rPr lang="th-TH" sz="3200" spc="300" dirty="0" smtClean="0">
                  <a:solidFill>
                    <a:srgbClr val="003366"/>
                  </a:solidFill>
                </a:rPr>
                <a:t>รัฐวิสาหกิจ</a:t>
              </a:r>
              <a:endParaRPr kumimoji="0" lang="th-TH" sz="3200" b="1" i="0" u="none" strike="noStrike" cap="none" spc="300" normalizeH="0" baseline="0" dirty="0" smtClean="0">
                <a:ln>
                  <a:noFill/>
                </a:ln>
                <a:solidFill>
                  <a:srgbClr val="003366"/>
                </a:solidFill>
                <a:effectLst/>
                <a:latin typeface="Arial" pitchFamily="34" charset="0"/>
              </a:endParaRPr>
            </a:p>
          </p:txBody>
        </p:sp>
        <p:sp>
          <p:nvSpPr>
            <p:cNvPr id="5" name="Rounded Rectangle 4"/>
            <p:cNvSpPr/>
            <p:nvPr/>
          </p:nvSpPr>
          <p:spPr bwMode="auto">
            <a:xfrm>
              <a:off x="6146800" y="3225800"/>
              <a:ext cx="2592000" cy="863600"/>
            </a:xfrm>
            <a:prstGeom prst="roundRect">
              <a:avLst>
                <a:gd name="adj" fmla="val 50000"/>
              </a:avLst>
            </a:prstGeom>
            <a:ln>
              <a:solidFill>
                <a:srgbClr val="002060"/>
              </a:solidFill>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algn="ctr"/>
              <a:r>
                <a:rPr lang="th-TH" sz="3200" spc="300" dirty="0" smtClean="0">
                  <a:solidFill>
                    <a:srgbClr val="003366"/>
                  </a:solidFill>
                </a:rPr>
                <a:t>สหภาพแรงงาน</a:t>
              </a:r>
              <a:endParaRPr kumimoji="0" lang="th-TH" sz="3200" b="1" i="0" u="none" strike="noStrike" cap="none" spc="300" normalizeH="0" baseline="0" dirty="0" smtClean="0">
                <a:ln>
                  <a:noFill/>
                </a:ln>
                <a:solidFill>
                  <a:srgbClr val="003366"/>
                </a:solidFill>
                <a:latin typeface="Arial" pitchFamily="34" charset="0"/>
              </a:endParaRPr>
            </a:p>
          </p:txBody>
        </p:sp>
        <p:sp>
          <p:nvSpPr>
            <p:cNvPr id="8" name="Rectangle 7"/>
            <p:cNvSpPr/>
            <p:nvPr/>
          </p:nvSpPr>
          <p:spPr bwMode="auto">
            <a:xfrm>
              <a:off x="3048000" y="4876800"/>
              <a:ext cx="3960000" cy="863600"/>
            </a:xfrm>
            <a:prstGeom prst="rect">
              <a:avLst/>
            </a:prstGeom>
            <a:ln>
              <a:solidFill>
                <a:srgbClr val="002060"/>
              </a:solidFill>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180000" rIns="91440" bIns="45720" numCol="1" rtlCol="0" anchor="t" anchorCtr="0" compatLnSpc="1">
              <a:prstTxWarp prst="textNoShape">
                <a:avLst/>
              </a:prstTxWarp>
            </a:bodyPr>
            <a:lstStyle/>
            <a:p>
              <a:pPr algn="ctr"/>
              <a:r>
                <a:rPr lang="th-TH" sz="3200" dirty="0" smtClean="0">
                  <a:solidFill>
                    <a:srgbClr val="003366"/>
                  </a:solidFill>
                </a:rPr>
                <a:t>ข้อตกลงเกี่ยวกับสภาพการจ้าง</a:t>
              </a:r>
              <a:endParaRPr lang="en-US" sz="3200" dirty="0" smtClean="0">
                <a:solidFill>
                  <a:srgbClr val="003366"/>
                </a:solidFill>
              </a:endParaRPr>
            </a:p>
            <a:p>
              <a:pPr algn="ctr"/>
              <a:endParaRPr kumimoji="0" lang="th-TH" sz="3200" b="1" i="0" u="none" strike="noStrike" cap="none" normalizeH="0" baseline="0" dirty="0" smtClean="0">
                <a:ln>
                  <a:noFill/>
                </a:ln>
                <a:solidFill>
                  <a:srgbClr val="003366"/>
                </a:solidFill>
                <a:effectLst/>
                <a:latin typeface="Arial" pitchFamily="34" charset="0"/>
              </a:endParaRPr>
            </a:p>
          </p:txBody>
        </p:sp>
        <p:cxnSp>
          <p:nvCxnSpPr>
            <p:cNvPr id="12" name="Shape 11"/>
            <p:cNvCxnSpPr>
              <a:stCxn id="4" idx="2"/>
              <a:endCxn id="8" idx="1"/>
            </p:cNvCxnSpPr>
            <p:nvPr/>
          </p:nvCxnSpPr>
          <p:spPr bwMode="auto">
            <a:xfrm rot="16200000" flipH="1">
              <a:off x="2216450" y="4477050"/>
              <a:ext cx="1231900" cy="431200"/>
            </a:xfrm>
            <a:prstGeom prst="bentConnector2">
              <a:avLst/>
            </a:prstGeom>
            <a:ln w="38100">
              <a:solidFill>
                <a:srgbClr val="002060"/>
              </a:solidFill>
              <a:headEnd type="none" w="med" len="med"/>
              <a:tailEnd type="stealth" w="lg" len="lg"/>
            </a:ln>
          </p:spPr>
          <p:style>
            <a:lnRef idx="1">
              <a:schemeClr val="dk1"/>
            </a:lnRef>
            <a:fillRef idx="0">
              <a:schemeClr val="dk1"/>
            </a:fillRef>
            <a:effectRef idx="0">
              <a:schemeClr val="dk1"/>
            </a:effectRef>
            <a:fontRef idx="minor">
              <a:schemeClr val="tx1"/>
            </a:fontRef>
          </p:style>
        </p:cxnSp>
        <p:cxnSp>
          <p:nvCxnSpPr>
            <p:cNvPr id="14" name="Shape 13"/>
            <p:cNvCxnSpPr>
              <a:stCxn id="5" idx="2"/>
              <a:endCxn id="8" idx="3"/>
            </p:cNvCxnSpPr>
            <p:nvPr/>
          </p:nvCxnSpPr>
          <p:spPr bwMode="auto">
            <a:xfrm rot="5400000">
              <a:off x="6615800" y="4481600"/>
              <a:ext cx="1219200" cy="434800"/>
            </a:xfrm>
            <a:prstGeom prst="bentConnector2">
              <a:avLst/>
            </a:prstGeom>
            <a:ln w="38100">
              <a:solidFill>
                <a:srgbClr val="002060"/>
              </a:solidFill>
              <a:headEnd type="none" w="med" len="med"/>
              <a:tailEnd type="stealth" w="lg" len="lg"/>
            </a:ln>
          </p:spPr>
          <p:style>
            <a:lnRef idx="1">
              <a:schemeClr val="dk1"/>
            </a:lnRef>
            <a:fillRef idx="0">
              <a:schemeClr val="dk1"/>
            </a:fillRef>
            <a:effectRef idx="0">
              <a:schemeClr val="dk1"/>
            </a:effectRef>
            <a:fontRef idx="minor">
              <a:schemeClr val="tx1"/>
            </a:fontRef>
          </p:style>
        </p:cxnSp>
      </p:grpSp>
      <p:pic>
        <p:nvPicPr>
          <p:cNvPr id="11" name="Picture 10"/>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th-TH" b="1" dirty="0" smtClean="0"/>
              <a:t>กฏหมายแรงงานสัมพันธ์</a:t>
            </a:r>
            <a:endParaRPr lang="en-US" b="1" dirty="0"/>
          </a:p>
        </p:txBody>
      </p:sp>
      <p:sp>
        <p:nvSpPr>
          <p:cNvPr id="12291" name="Rectangle 3"/>
          <p:cNvSpPr>
            <a:spLocks noGrp="1" noChangeArrowheads="1"/>
          </p:cNvSpPr>
          <p:nvPr>
            <p:ph type="body" idx="1"/>
          </p:nvPr>
        </p:nvSpPr>
        <p:spPr/>
        <p:txBody>
          <a:bodyPr/>
          <a:lstStyle/>
          <a:p>
            <a:pPr algn="ctr">
              <a:buNone/>
            </a:pPr>
            <a:endParaRPr lang="th-TH" sz="1000" b="1" dirty="0" smtClean="0"/>
          </a:p>
          <a:p>
            <a:pPr algn="ctr">
              <a:buNone/>
            </a:pPr>
            <a:r>
              <a:rPr lang="th-TH" sz="2800" b="1" dirty="0" smtClean="0"/>
              <a:t>พระราชบัญญัติแรงงานสัมพันธ์ พ.ศ.๒๕๑๘</a:t>
            </a:r>
          </a:p>
          <a:p>
            <a:pPr algn="ctr">
              <a:buNone/>
            </a:pPr>
            <a:r>
              <a:rPr lang="th-TH" sz="2800" b="1" dirty="0" smtClean="0"/>
              <a:t>(๒๘ มีนาคม ๒๕๑๘ - ปัจจุบัน)</a:t>
            </a:r>
          </a:p>
          <a:p>
            <a:pPr algn="ctr">
              <a:buNone/>
            </a:pPr>
            <a:r>
              <a:rPr lang="th-TH" sz="2800" b="1" dirty="0" smtClean="0"/>
              <a:t>(กิจการเอกชน)</a:t>
            </a:r>
          </a:p>
          <a:p>
            <a:pPr algn="ctr">
              <a:buNone/>
            </a:pPr>
            <a:endParaRPr lang="th-TH" sz="2800" b="1" dirty="0" smtClean="0"/>
          </a:p>
          <a:p>
            <a:pPr algn="ctr">
              <a:buNone/>
            </a:pPr>
            <a:r>
              <a:rPr lang="th-TH" sz="2800" b="1" dirty="0" smtClean="0">
                <a:solidFill>
                  <a:schemeClr val="accent4">
                    <a:lumMod val="50000"/>
                  </a:schemeClr>
                </a:solidFill>
              </a:rPr>
              <a:t>พระราชบัญญัติแรงงานรัฐวิสาหกิจสัมพันธ์ พ.ศ.๒๕๔๓</a:t>
            </a:r>
          </a:p>
          <a:p>
            <a:pPr algn="ctr">
              <a:buNone/>
            </a:pPr>
            <a:r>
              <a:rPr lang="th-TH" sz="2800" b="1" dirty="0" smtClean="0">
                <a:solidFill>
                  <a:schemeClr val="accent4">
                    <a:lumMod val="50000"/>
                  </a:schemeClr>
                </a:solidFill>
              </a:rPr>
              <a:t>(๘ เมษายน ๒๕๔๓ - ปัจจุบัน)</a:t>
            </a:r>
          </a:p>
          <a:p>
            <a:pPr algn="ctr">
              <a:buNone/>
            </a:pPr>
            <a:r>
              <a:rPr lang="th-TH" sz="2800" b="1" dirty="0" smtClean="0">
                <a:solidFill>
                  <a:schemeClr val="accent4">
                    <a:lumMod val="50000"/>
                  </a:schemeClr>
                </a:solidFill>
              </a:rPr>
              <a:t>(รัฐวิสาหกิจ)</a:t>
            </a:r>
          </a:p>
          <a:p>
            <a:pPr>
              <a:buNone/>
            </a:pPr>
            <a:endParaRPr lang="en-US" dirty="0"/>
          </a:p>
        </p:txBody>
      </p:sp>
      <p:pic>
        <p:nvPicPr>
          <p:cNvPr id="5" name="Picture 4"/>
          <p:cNvPicPr/>
          <p:nvPr/>
        </p:nvPicPr>
        <p:blipFill>
          <a:blip r:embed="rId3"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การเรียกร้อง</a:t>
            </a:r>
            <a:endParaRPr lang="th-TH" b="1" dirty="0"/>
          </a:p>
        </p:txBody>
      </p:sp>
      <p:grpSp>
        <p:nvGrpSpPr>
          <p:cNvPr id="30" name="Group 29"/>
          <p:cNvGrpSpPr/>
          <p:nvPr/>
        </p:nvGrpSpPr>
        <p:grpSpPr>
          <a:xfrm>
            <a:off x="1511300" y="2400300"/>
            <a:ext cx="7240174" cy="2171700"/>
            <a:chOff x="1219200" y="3048000"/>
            <a:chExt cx="7240174" cy="2171700"/>
          </a:xfrm>
        </p:grpSpPr>
        <p:grpSp>
          <p:nvGrpSpPr>
            <p:cNvPr id="4" name="Group 3"/>
            <p:cNvGrpSpPr/>
            <p:nvPr/>
          </p:nvGrpSpPr>
          <p:grpSpPr>
            <a:xfrm>
              <a:off x="1219200" y="3048000"/>
              <a:ext cx="7240174" cy="2160000"/>
              <a:chOff x="1320800" y="3213100"/>
              <a:chExt cx="7459390" cy="2527300"/>
            </a:xfrm>
          </p:grpSpPr>
          <p:sp>
            <p:nvSpPr>
              <p:cNvPr id="5" name="Rounded Rectangle 4"/>
              <p:cNvSpPr/>
              <p:nvPr/>
            </p:nvSpPr>
            <p:spPr bwMode="auto">
              <a:xfrm>
                <a:off x="1320800" y="3213100"/>
                <a:ext cx="2633390" cy="863599"/>
              </a:xfrm>
              <a:prstGeom prst="roundRect">
                <a:avLst>
                  <a:gd name="adj" fmla="val 50000"/>
                </a:avLst>
              </a:prstGeom>
              <a:ln>
                <a:solidFill>
                  <a:srgbClr val="002060"/>
                </a:solidFill>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algn="ctr"/>
                <a:r>
                  <a:rPr lang="th-TH" sz="3200" spc="300" dirty="0" smtClean="0">
                    <a:solidFill>
                      <a:srgbClr val="003366"/>
                    </a:solidFill>
                  </a:rPr>
                  <a:t>นายจ้าง</a:t>
                </a:r>
                <a:endParaRPr kumimoji="0" lang="th-TH" sz="3200" b="1" i="0" u="none" strike="noStrike" cap="none" spc="300" normalizeH="0" baseline="0" dirty="0" smtClean="0">
                  <a:ln>
                    <a:noFill/>
                  </a:ln>
                  <a:solidFill>
                    <a:srgbClr val="003366"/>
                  </a:solidFill>
                  <a:effectLst/>
                  <a:latin typeface="Arial" pitchFamily="34" charset="0"/>
                </a:endParaRPr>
              </a:p>
            </p:txBody>
          </p:sp>
          <p:sp>
            <p:nvSpPr>
              <p:cNvPr id="6" name="Rounded Rectangle 5"/>
              <p:cNvSpPr/>
              <p:nvPr/>
            </p:nvSpPr>
            <p:spPr bwMode="auto">
              <a:xfrm>
                <a:off x="6146800" y="3225800"/>
                <a:ext cx="2633390" cy="863599"/>
              </a:xfrm>
              <a:prstGeom prst="roundRect">
                <a:avLst>
                  <a:gd name="adj" fmla="val 50000"/>
                </a:avLst>
              </a:prstGeom>
              <a:ln>
                <a:solidFill>
                  <a:srgbClr val="002060"/>
                </a:solidFill>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algn="ctr"/>
                <a:r>
                  <a:rPr lang="th-TH" sz="3200" spc="300" dirty="0" smtClean="0">
                    <a:solidFill>
                      <a:srgbClr val="003366"/>
                    </a:solidFill>
                  </a:rPr>
                  <a:t>สหภาพแรงงาน</a:t>
                </a:r>
                <a:endParaRPr kumimoji="0" lang="th-TH" sz="3200" b="1" i="0" u="none" strike="noStrike" cap="none" spc="300" normalizeH="0" baseline="0" dirty="0" smtClean="0">
                  <a:ln>
                    <a:noFill/>
                  </a:ln>
                  <a:solidFill>
                    <a:srgbClr val="003366"/>
                  </a:solidFill>
                  <a:latin typeface="Arial" pitchFamily="34" charset="0"/>
                </a:endParaRPr>
              </a:p>
            </p:txBody>
          </p:sp>
          <p:sp>
            <p:nvSpPr>
              <p:cNvPr id="7" name="Rectangle 6"/>
              <p:cNvSpPr/>
              <p:nvPr/>
            </p:nvSpPr>
            <p:spPr bwMode="auto">
              <a:xfrm>
                <a:off x="3048000" y="4876800"/>
                <a:ext cx="3960000" cy="863600"/>
              </a:xfrm>
              <a:prstGeom prst="rect">
                <a:avLst/>
              </a:prstGeom>
              <a:ln>
                <a:solidFill>
                  <a:srgbClr val="002060"/>
                </a:solidFill>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180000" rIns="91440" bIns="45720" numCol="1" rtlCol="0" anchor="t" anchorCtr="0" compatLnSpc="1">
                <a:prstTxWarp prst="textNoShape">
                  <a:avLst/>
                </a:prstTxWarp>
              </a:bodyPr>
              <a:lstStyle/>
              <a:p>
                <a:pPr algn="ctr"/>
                <a:r>
                  <a:rPr lang="th-TH" sz="3200" spc="300" dirty="0" smtClean="0">
                    <a:solidFill>
                      <a:srgbClr val="003366"/>
                    </a:solidFill>
                  </a:rPr>
                  <a:t>ข้อเรียกร้อง</a:t>
                </a:r>
                <a:endParaRPr lang="en-US" sz="3200" spc="300" dirty="0" smtClean="0">
                  <a:solidFill>
                    <a:srgbClr val="003366"/>
                  </a:solidFill>
                </a:endParaRPr>
              </a:p>
            </p:txBody>
          </p:sp>
          <p:cxnSp>
            <p:nvCxnSpPr>
              <p:cNvPr id="8" name="Shape 7"/>
              <p:cNvCxnSpPr>
                <a:stCxn id="5" idx="2"/>
                <a:endCxn id="7" idx="1"/>
              </p:cNvCxnSpPr>
              <p:nvPr/>
            </p:nvCxnSpPr>
            <p:spPr bwMode="auto">
              <a:xfrm rot="16200000" flipH="1">
                <a:off x="2226797" y="4487396"/>
                <a:ext cx="1231901" cy="410505"/>
              </a:xfrm>
              <a:prstGeom prst="bentConnector2">
                <a:avLst/>
              </a:prstGeom>
              <a:ln w="38100">
                <a:solidFill>
                  <a:srgbClr val="002060"/>
                </a:solidFill>
                <a:headEnd type="none" w="med" len="med"/>
                <a:tailEnd type="stealth" w="lg" len="lg"/>
              </a:ln>
            </p:spPr>
            <p:style>
              <a:lnRef idx="1">
                <a:schemeClr val="dk1"/>
              </a:lnRef>
              <a:fillRef idx="0">
                <a:schemeClr val="dk1"/>
              </a:fillRef>
              <a:effectRef idx="0">
                <a:schemeClr val="dk1"/>
              </a:effectRef>
              <a:fontRef idx="minor">
                <a:schemeClr val="tx1"/>
              </a:fontRef>
            </p:style>
          </p:cxnSp>
          <p:cxnSp>
            <p:nvCxnSpPr>
              <p:cNvPr id="9" name="Shape 8"/>
              <p:cNvCxnSpPr>
                <a:stCxn id="6" idx="2"/>
                <a:endCxn id="7" idx="3"/>
              </p:cNvCxnSpPr>
              <p:nvPr/>
            </p:nvCxnSpPr>
            <p:spPr bwMode="auto">
              <a:xfrm rot="5400000">
                <a:off x="6626148" y="4471252"/>
                <a:ext cx="1219201" cy="455495"/>
              </a:xfrm>
              <a:prstGeom prst="bentConnector2">
                <a:avLst/>
              </a:prstGeom>
              <a:ln w="38100">
                <a:solidFill>
                  <a:srgbClr val="002060"/>
                </a:solidFill>
                <a:headEnd type="stealth" w="lg" len="lg"/>
                <a:tailEnd type="none" w="lg" len="lg"/>
              </a:ln>
            </p:spPr>
            <p:style>
              <a:lnRef idx="1">
                <a:schemeClr val="dk1"/>
              </a:lnRef>
              <a:fillRef idx="0">
                <a:schemeClr val="dk1"/>
              </a:fillRef>
              <a:effectRef idx="0">
                <a:schemeClr val="dk1"/>
              </a:effectRef>
              <a:fontRef idx="minor">
                <a:schemeClr val="tx1"/>
              </a:fontRef>
            </p:style>
          </p:cxnSp>
        </p:grpSp>
        <p:sp>
          <p:nvSpPr>
            <p:cNvPr id="12" name="TextBox 11"/>
            <p:cNvSpPr txBox="1"/>
            <p:nvPr/>
          </p:nvSpPr>
          <p:spPr>
            <a:xfrm>
              <a:off x="2222500" y="3975100"/>
              <a:ext cx="576000" cy="504000"/>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th-TH" sz="2800" spc="300" dirty="0" smtClean="0">
                  <a:solidFill>
                    <a:srgbClr val="003366"/>
                  </a:solidFill>
                </a:rPr>
                <a:t>ยื่น</a:t>
              </a:r>
              <a:endParaRPr lang="th-TH" sz="2800" spc="300" dirty="0">
                <a:solidFill>
                  <a:srgbClr val="003366"/>
                </a:solidFill>
              </a:endParaRPr>
            </a:p>
          </p:txBody>
        </p:sp>
        <p:cxnSp>
          <p:nvCxnSpPr>
            <p:cNvPr id="14" name="Elbow Connector 13"/>
            <p:cNvCxnSpPr/>
            <p:nvPr/>
          </p:nvCxnSpPr>
          <p:spPr bwMode="auto">
            <a:xfrm rot="16200000" flipV="1">
              <a:off x="1600200" y="3911600"/>
              <a:ext cx="1397000" cy="1168400"/>
            </a:xfrm>
            <a:prstGeom prst="bentConnector3">
              <a:avLst>
                <a:gd name="adj1" fmla="val 1818"/>
              </a:avLst>
            </a:prstGeom>
            <a:ln w="38100">
              <a:solidFill>
                <a:srgbClr val="002060"/>
              </a:solidFill>
              <a:headEnd type="none" w="med" len="med"/>
              <a:tailEnd type="stealth" w="lg" len="lg"/>
            </a:ln>
          </p:spPr>
          <p:style>
            <a:lnRef idx="1">
              <a:schemeClr val="dk1"/>
            </a:lnRef>
            <a:fillRef idx="0">
              <a:schemeClr val="dk1"/>
            </a:fillRef>
            <a:effectRef idx="0">
              <a:schemeClr val="dk1"/>
            </a:effectRef>
            <a:fontRef idx="minor">
              <a:schemeClr val="tx1"/>
            </a:fontRef>
          </p:style>
        </p:cxnSp>
        <p:cxnSp>
          <p:nvCxnSpPr>
            <p:cNvPr id="17" name="Elbow Connector 16"/>
            <p:cNvCxnSpPr/>
            <p:nvPr/>
          </p:nvCxnSpPr>
          <p:spPr bwMode="auto">
            <a:xfrm rot="5400000">
              <a:off x="6635750" y="3943350"/>
              <a:ext cx="1397000" cy="1155700"/>
            </a:xfrm>
            <a:prstGeom prst="bentConnector3">
              <a:avLst>
                <a:gd name="adj1" fmla="val 98182"/>
              </a:avLst>
            </a:prstGeom>
            <a:ln w="38100">
              <a:solidFill>
                <a:srgbClr val="002060"/>
              </a:solidFill>
              <a:headEnd type="none" w="med" len="med"/>
              <a:tailEnd type="stealth" w="lg" len="lg"/>
            </a:ln>
          </p:spPr>
          <p:style>
            <a:lnRef idx="1">
              <a:schemeClr val="dk1"/>
            </a:lnRef>
            <a:fillRef idx="0">
              <a:schemeClr val="dk1"/>
            </a:fillRef>
            <a:effectRef idx="0">
              <a:schemeClr val="dk1"/>
            </a:effectRef>
            <a:fontRef idx="minor">
              <a:schemeClr val="tx1"/>
            </a:fontRef>
          </p:style>
        </p:cxnSp>
        <p:sp>
          <p:nvSpPr>
            <p:cNvPr id="11" name="TextBox 10"/>
            <p:cNvSpPr txBox="1"/>
            <p:nvPr/>
          </p:nvSpPr>
          <p:spPr>
            <a:xfrm>
              <a:off x="7632700" y="3987800"/>
              <a:ext cx="576000" cy="504000"/>
            </a:xfrm>
            <a:prstGeom prst="rect">
              <a:avLst/>
            </a:prstGeom>
            <a:solidFill>
              <a:schemeClr val="bg1"/>
            </a:solidFill>
          </p:spPr>
          <p:style>
            <a:lnRef idx="2">
              <a:schemeClr val="accent3"/>
            </a:lnRef>
            <a:fillRef idx="1">
              <a:schemeClr val="lt1"/>
            </a:fillRef>
            <a:effectRef idx="0">
              <a:schemeClr val="accent3"/>
            </a:effectRef>
            <a:fontRef idx="minor">
              <a:schemeClr val="dk1"/>
            </a:fontRef>
          </p:style>
          <p:txBody>
            <a:bodyPr wrap="square" rtlCol="0">
              <a:spAutoFit/>
            </a:bodyPr>
            <a:lstStyle/>
            <a:p>
              <a:r>
                <a:rPr lang="th-TH" sz="2800" spc="300" dirty="0" smtClean="0">
                  <a:solidFill>
                    <a:srgbClr val="003366"/>
                  </a:solidFill>
                </a:rPr>
                <a:t>ยื่น</a:t>
              </a:r>
              <a:endParaRPr lang="th-TH" sz="2800" spc="300" dirty="0">
                <a:solidFill>
                  <a:srgbClr val="003366"/>
                </a:solidFill>
              </a:endParaRPr>
            </a:p>
          </p:txBody>
        </p:sp>
      </p:grpSp>
      <p:sp>
        <p:nvSpPr>
          <p:cNvPr id="31" name="TextBox 30"/>
          <p:cNvSpPr txBox="1"/>
          <p:nvPr/>
        </p:nvSpPr>
        <p:spPr>
          <a:xfrm>
            <a:off x="3187700" y="4699001"/>
            <a:ext cx="3810000" cy="584775"/>
          </a:xfrm>
          <a:prstGeom prst="rect">
            <a:avLst/>
          </a:prstGeom>
          <a:noFill/>
        </p:spPr>
        <p:txBody>
          <a:bodyPr wrap="square" rtlCol="0">
            <a:spAutoFit/>
          </a:bodyPr>
          <a:lstStyle/>
          <a:p>
            <a:pPr algn="ctr"/>
            <a:r>
              <a:rPr lang="th-TH" sz="3200" dirty="0" smtClean="0">
                <a:solidFill>
                  <a:srgbClr val="003366"/>
                </a:solidFill>
                <a:latin typeface="+mn-lt"/>
              </a:rPr>
              <a:t>กำหนดหรือแก้ไขเพิ่มเติม</a:t>
            </a:r>
            <a:endParaRPr lang="en-US" sz="3200" dirty="0" smtClean="0">
              <a:solidFill>
                <a:srgbClr val="003366"/>
              </a:solidFill>
              <a:latin typeface="+mn-lt"/>
            </a:endParaRPr>
          </a:p>
        </p:txBody>
      </p:sp>
      <p:sp>
        <p:nvSpPr>
          <p:cNvPr id="32" name="TextBox 31"/>
          <p:cNvSpPr txBox="1"/>
          <p:nvPr/>
        </p:nvSpPr>
        <p:spPr>
          <a:xfrm>
            <a:off x="3149600" y="5168901"/>
            <a:ext cx="3924000" cy="646331"/>
          </a:xfrm>
          <a:prstGeom prst="rect">
            <a:avLst/>
          </a:prstGeom>
          <a:noFill/>
        </p:spPr>
        <p:txBody>
          <a:bodyPr wrap="square" rtlCol="0">
            <a:spAutoFit/>
          </a:bodyPr>
          <a:lstStyle/>
          <a:p>
            <a:r>
              <a:rPr lang="th-TH" sz="3600" dirty="0" smtClean="0">
                <a:solidFill>
                  <a:srgbClr val="003366"/>
                </a:solidFill>
              </a:rPr>
              <a:t>ข้อตกลงเกี่ยวกับสภาพการจ้าง</a:t>
            </a:r>
            <a:endParaRPr lang="en-US" sz="3600" dirty="0">
              <a:solidFill>
                <a:srgbClr val="003366"/>
              </a:solidFill>
            </a:endParaRPr>
          </a:p>
        </p:txBody>
      </p:sp>
      <p:sp>
        <p:nvSpPr>
          <p:cNvPr id="33" name="TextBox 32"/>
          <p:cNvSpPr txBox="1"/>
          <p:nvPr/>
        </p:nvSpPr>
        <p:spPr>
          <a:xfrm>
            <a:off x="7594600" y="5613400"/>
            <a:ext cx="1435100" cy="46166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l"/>
            <a:r>
              <a:rPr lang="th-TH" sz="2400" spc="300" dirty="0" smtClean="0">
                <a:solidFill>
                  <a:srgbClr val="002060"/>
                </a:solidFill>
              </a:rPr>
              <a:t>มาตรา ๒๕</a:t>
            </a:r>
            <a:endParaRPr lang="th-TH" sz="2400" spc="300" dirty="0">
              <a:solidFill>
                <a:srgbClr val="002060"/>
              </a:solidFill>
            </a:endParaRPr>
          </a:p>
        </p:txBody>
      </p:sp>
      <p:pic>
        <p:nvPicPr>
          <p:cNvPr id="18" name="Picture 17"/>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การเรียกร้อง</a:t>
            </a:r>
            <a:endParaRPr lang="th-TH" b="1" dirty="0"/>
          </a:p>
        </p:txBody>
      </p:sp>
      <p:sp>
        <p:nvSpPr>
          <p:cNvPr id="3" name="Content Placeholder 2"/>
          <p:cNvSpPr>
            <a:spLocks noGrp="1"/>
          </p:cNvSpPr>
          <p:nvPr>
            <p:ph idx="1"/>
          </p:nvPr>
        </p:nvSpPr>
        <p:spPr/>
        <p:txBody>
          <a:bodyPr/>
          <a:lstStyle/>
          <a:p>
            <a:pPr algn="thaiDist">
              <a:buClr>
                <a:srgbClr val="002060"/>
              </a:buClr>
              <a:buFont typeface="Wingdings" pitchFamily="2" charset="2"/>
              <a:buChar char="§"/>
            </a:pPr>
            <a:r>
              <a:rPr lang="th-TH" sz="2800" b="1" dirty="0" smtClean="0"/>
              <a:t>ต้องยื่นข้อเรียกร้องเป็นหนังสือ</a:t>
            </a:r>
            <a:endParaRPr lang="en-US" sz="2800" b="1" dirty="0" smtClean="0"/>
          </a:p>
          <a:p>
            <a:pPr algn="thaiDist">
              <a:buClr>
                <a:srgbClr val="002060"/>
              </a:buClr>
              <a:buFont typeface="Wingdings" pitchFamily="2" charset="2"/>
              <a:buChar char="§"/>
            </a:pPr>
            <a:r>
              <a:rPr lang="th-TH" sz="2800" b="1" dirty="0" smtClean="0"/>
              <a:t>ต้องส่งสำเนาข้อเรียกร้องให้นายทะเบียนรับทราบ</a:t>
            </a:r>
            <a:endParaRPr lang="en-US" sz="2800" b="1" dirty="0" smtClean="0"/>
          </a:p>
          <a:p>
            <a:pPr algn="thaiDist">
              <a:buClr>
                <a:srgbClr val="002060"/>
              </a:buClr>
              <a:buFont typeface="Wingdings" pitchFamily="2" charset="2"/>
              <a:buChar char="§"/>
            </a:pPr>
            <a:r>
              <a:rPr lang="th-TH" sz="2800" b="1" dirty="0" smtClean="0"/>
              <a:t>ต้องระบุ  ชื่อผู้ที่มีอำนาจทำการแทนเป็นผู้แทนในการเจรจาไม่เกิน                 ๗ คน  ซึ่งเป็นฝ่ายบริหาร หรือ กรรมการหรือสมาชิกสหภาพแรงงาน  แล้วแต่กรณี</a:t>
            </a:r>
          </a:p>
          <a:p>
            <a:pPr algn="thaiDist">
              <a:buClr>
                <a:srgbClr val="002060"/>
              </a:buClr>
              <a:buNone/>
            </a:pPr>
            <a:endParaRPr lang="th-TH" sz="2800" b="1" dirty="0" smtClean="0"/>
          </a:p>
          <a:p>
            <a:pPr algn="r">
              <a:buClr>
                <a:srgbClr val="002060"/>
              </a:buClr>
              <a:buNone/>
            </a:pPr>
            <a:r>
              <a:rPr lang="th-TH" b="1" spc="300" dirty="0" smtClean="0">
                <a:solidFill>
                  <a:srgbClr val="003366"/>
                </a:solidFill>
              </a:rPr>
              <a:t>มาตรา ๒๕</a:t>
            </a:r>
            <a:endParaRPr lang="en-US" b="1" dirty="0" smtClean="0"/>
          </a:p>
          <a:p>
            <a:endParaRPr lang="th-TH" dirty="0"/>
          </a:p>
        </p:txBody>
      </p:sp>
      <p:pic>
        <p:nvPicPr>
          <p:cNvPr id="4" name="Picture 3"/>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bwMode="auto">
          <a:xfrm>
            <a:off x="3975100" y="2870200"/>
            <a:ext cx="2857500" cy="800100"/>
          </a:xfrm>
          <a:prstGeom prst="roundRect">
            <a:avLst>
              <a:gd name="adj" fmla="val 50000"/>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th-TH" sz="1000" b="1" i="0" u="none" strike="noStrike" cap="none" normalizeH="0" baseline="0" smtClean="0">
              <a:ln>
                <a:noFill/>
              </a:ln>
              <a:solidFill>
                <a:schemeClr val="bg1"/>
              </a:solidFill>
              <a:effectLst/>
              <a:latin typeface="Arial" pitchFamily="34" charset="0"/>
            </a:endParaRPr>
          </a:p>
        </p:txBody>
      </p:sp>
      <p:sp>
        <p:nvSpPr>
          <p:cNvPr id="2" name="Title 1"/>
          <p:cNvSpPr>
            <a:spLocks noGrp="1"/>
          </p:cNvSpPr>
          <p:nvPr>
            <p:ph type="title"/>
          </p:nvPr>
        </p:nvSpPr>
        <p:spPr/>
        <p:txBody>
          <a:bodyPr/>
          <a:lstStyle/>
          <a:p>
            <a:r>
              <a:rPr lang="th-TH" b="1" dirty="0" smtClean="0"/>
              <a:t>การเจรจา</a:t>
            </a:r>
            <a:endParaRPr lang="th-TH" b="1" dirty="0"/>
          </a:p>
        </p:txBody>
      </p:sp>
      <p:sp>
        <p:nvSpPr>
          <p:cNvPr id="3" name="Content Placeholder 2"/>
          <p:cNvSpPr>
            <a:spLocks noGrp="1"/>
          </p:cNvSpPr>
          <p:nvPr>
            <p:ph idx="1"/>
          </p:nvPr>
        </p:nvSpPr>
        <p:spPr/>
        <p:txBody>
          <a:bodyPr/>
          <a:lstStyle/>
          <a:p>
            <a:pPr algn="ctr">
              <a:buNone/>
            </a:pPr>
            <a:r>
              <a:rPr lang="th-TH" sz="3600" b="1" dirty="0" smtClean="0"/>
              <a:t>ผู้แทนในการเจรจาฝ่ายนายจ้าง</a:t>
            </a:r>
          </a:p>
          <a:p>
            <a:pPr algn="ctr">
              <a:buNone/>
            </a:pPr>
            <a:endParaRPr lang="en-US" sz="1800" b="1" dirty="0" smtClean="0"/>
          </a:p>
          <a:p>
            <a:pPr algn="ctr">
              <a:buNone/>
            </a:pPr>
            <a:r>
              <a:rPr lang="th-TH" sz="2800" b="1" dirty="0" smtClean="0"/>
              <a:t>เริ่มเจรจาภายใน ๕ วัน</a:t>
            </a:r>
          </a:p>
          <a:p>
            <a:pPr algn="ctr">
              <a:buNone/>
            </a:pPr>
            <a:endParaRPr lang="en-US" sz="2000" b="1" dirty="0" smtClean="0"/>
          </a:p>
          <a:p>
            <a:pPr algn="ctr">
              <a:buNone/>
            </a:pPr>
            <a:r>
              <a:rPr lang="th-TH" sz="3200" b="1" dirty="0" smtClean="0"/>
              <a:t>ผู้แทนในการเจรจาฝ่ายลูกจ้าง</a:t>
            </a:r>
            <a:endParaRPr lang="en-US" sz="3200" b="1" dirty="0" smtClean="0"/>
          </a:p>
          <a:p>
            <a:pPr algn="ctr">
              <a:buNone/>
            </a:pPr>
            <a:r>
              <a:rPr lang="en-US" sz="2800" b="1" dirty="0" smtClean="0"/>
              <a:t>(</a:t>
            </a:r>
            <a:r>
              <a:rPr lang="th-TH" sz="2800" b="1" dirty="0" smtClean="0"/>
              <a:t>ทั้งสองฝ่ายตั้งที่ปรึกษาให้ฝ่ายละไม่เกิน ๒ คน</a:t>
            </a:r>
            <a:r>
              <a:rPr lang="en-US" sz="2800" b="1" dirty="0" smtClean="0"/>
              <a:t>)</a:t>
            </a:r>
          </a:p>
          <a:p>
            <a:pPr algn="ctr">
              <a:buNone/>
            </a:pPr>
            <a:endParaRPr lang="en-US" sz="2000" b="1" dirty="0" smtClean="0"/>
          </a:p>
          <a:p>
            <a:pPr algn="r">
              <a:buNone/>
            </a:pPr>
            <a:r>
              <a:rPr lang="th-TH" b="1" dirty="0" smtClean="0"/>
              <a:t>มาตรา ๒๖</a:t>
            </a:r>
            <a:endParaRPr lang="en-US" b="1" dirty="0" smtClean="0"/>
          </a:p>
          <a:p>
            <a:endParaRPr lang="th-TH" dirty="0"/>
          </a:p>
        </p:txBody>
      </p:sp>
      <p:pic>
        <p:nvPicPr>
          <p:cNvPr id="5" name="Picture 4"/>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pic>
        <p:nvPicPr>
          <p:cNvPr id="36868" name="Picture 4" descr="http://www.key4events.com/images/services/people.png"/>
          <p:cNvPicPr>
            <a:picLocks noChangeAspect="1" noChangeArrowheads="1"/>
          </p:cNvPicPr>
          <p:nvPr/>
        </p:nvPicPr>
        <p:blipFill>
          <a:blip r:embed="rId3" cstate="print"/>
          <a:srcRect/>
          <a:stretch>
            <a:fillRect/>
          </a:stretch>
        </p:blipFill>
        <p:spPr bwMode="auto">
          <a:xfrm>
            <a:off x="-215900" y="2095499"/>
            <a:ext cx="3267075" cy="4762501"/>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การทำข้อตกลง</a:t>
            </a:r>
            <a:endParaRPr lang="th-TH" b="1" dirty="0"/>
          </a:p>
        </p:txBody>
      </p:sp>
      <p:sp>
        <p:nvSpPr>
          <p:cNvPr id="3" name="Content Placeholder 2"/>
          <p:cNvSpPr>
            <a:spLocks noGrp="1"/>
          </p:cNvSpPr>
          <p:nvPr>
            <p:ph idx="1"/>
          </p:nvPr>
        </p:nvSpPr>
        <p:spPr/>
        <p:txBody>
          <a:bodyPr/>
          <a:lstStyle/>
          <a:p>
            <a:pPr>
              <a:buNone/>
            </a:pPr>
            <a:r>
              <a:rPr lang="th-TH" sz="3200" b="1" dirty="0" smtClean="0"/>
              <a:t>กรณีที่ตกลงกันได้</a:t>
            </a:r>
            <a:endParaRPr lang="en-US" sz="3200" b="1" dirty="0" smtClean="0"/>
          </a:p>
          <a:p>
            <a:pPr algn="thaiDist">
              <a:buClr>
                <a:srgbClr val="002060"/>
              </a:buClr>
              <a:buFont typeface="Wingdings" pitchFamily="2" charset="2"/>
              <a:buChar char="§"/>
            </a:pPr>
            <a:r>
              <a:rPr lang="th-TH" sz="2800" b="1" dirty="0" smtClean="0"/>
              <a:t>ทำข้อตกลงเกี่ยวกับสภาพการจ้างเป็นหนังสือลงลายมือชื่อผู้แทนในการเจรจาทั้งสองฝ่าย</a:t>
            </a:r>
            <a:endParaRPr lang="en-US" sz="2800" b="1" dirty="0" smtClean="0"/>
          </a:p>
          <a:p>
            <a:pPr algn="thaiDist">
              <a:buClr>
                <a:srgbClr val="002060"/>
              </a:buClr>
              <a:buFont typeface="Wingdings" pitchFamily="2" charset="2"/>
              <a:buChar char="§"/>
            </a:pPr>
            <a:r>
              <a:rPr lang="th-TH" sz="2800" b="1" dirty="0" smtClean="0"/>
              <a:t>นายจ้างประกาศข้อตกลงไว้ ๓๐ วันโดยเริ่มประกาศภายใน ๓ วัน</a:t>
            </a:r>
            <a:endParaRPr lang="en-US" sz="2800" b="1" dirty="0" smtClean="0"/>
          </a:p>
          <a:p>
            <a:pPr algn="thaiDist">
              <a:buClr>
                <a:srgbClr val="002060"/>
              </a:buClr>
              <a:buFont typeface="Wingdings" pitchFamily="2" charset="2"/>
              <a:buChar char="§"/>
            </a:pPr>
            <a:r>
              <a:rPr lang="th-TH" sz="2800" b="1" dirty="0" smtClean="0"/>
              <a:t>นายจ้างนำข้อตกลงไปจดทะเบียนใน ๑๕ วัน </a:t>
            </a:r>
          </a:p>
          <a:p>
            <a:pPr algn="thaiDist">
              <a:buClr>
                <a:srgbClr val="002060"/>
              </a:buClr>
              <a:buNone/>
            </a:pPr>
            <a:endParaRPr lang="en-US" sz="2800" b="1" dirty="0" smtClean="0"/>
          </a:p>
          <a:p>
            <a:pPr algn="r">
              <a:buNone/>
            </a:pPr>
            <a:r>
              <a:rPr lang="th-TH" b="1" dirty="0" smtClean="0"/>
              <a:t>มาตรา ๒๗</a:t>
            </a:r>
            <a:endParaRPr lang="en-US" b="1" dirty="0" smtClean="0"/>
          </a:p>
          <a:p>
            <a:endParaRPr lang="th-TH" b="1" dirty="0"/>
          </a:p>
        </p:txBody>
      </p:sp>
      <p:pic>
        <p:nvPicPr>
          <p:cNvPr id="4" name="Picture 3"/>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pic>
        <p:nvPicPr>
          <p:cNvPr id="5" name="Picture 2" descr="http://img.ffffound.com/static-data/assets/6/7312550ffedfd17fe24c878d4011b9904aba8407_m.png"/>
          <p:cNvPicPr>
            <a:picLocks noChangeAspect="1" noChangeArrowheads="1"/>
          </p:cNvPicPr>
          <p:nvPr/>
        </p:nvPicPr>
        <p:blipFill>
          <a:blip r:embed="rId3" cstate="print"/>
          <a:srcRect/>
          <a:stretch>
            <a:fillRect/>
          </a:stretch>
        </p:blipFill>
        <p:spPr bwMode="auto">
          <a:xfrm>
            <a:off x="165100" y="4549862"/>
            <a:ext cx="2552700" cy="1554075"/>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ข้อตกลงเกี่ยวกับสภาพการจ้าง</a:t>
            </a:r>
            <a:endParaRPr lang="th-TH" b="1" dirty="0"/>
          </a:p>
        </p:txBody>
      </p:sp>
      <p:sp>
        <p:nvSpPr>
          <p:cNvPr id="3" name="Content Placeholder 2"/>
          <p:cNvSpPr>
            <a:spLocks noGrp="1"/>
          </p:cNvSpPr>
          <p:nvPr>
            <p:ph idx="1"/>
          </p:nvPr>
        </p:nvSpPr>
        <p:spPr/>
        <p:txBody>
          <a:bodyPr/>
          <a:lstStyle/>
          <a:p>
            <a:pPr algn="thaiDist">
              <a:buClr>
                <a:srgbClr val="002060"/>
              </a:buClr>
              <a:buFont typeface="Wingdings" pitchFamily="2" charset="2"/>
              <a:buChar char="§"/>
            </a:pPr>
            <a:r>
              <a:rPr lang="th-TH" sz="2800" b="1" dirty="0" smtClean="0"/>
              <a:t>ที่เกี่ยวกับการเงิน ต้องได้รับความเห็นชอบจากคณะกรรมการแรงงานรัฐวิสาหกิจสัมพันธ์และคณะรัฐมนตรีก่อน</a:t>
            </a:r>
            <a:endParaRPr lang="en-US" sz="2800" b="1" dirty="0" smtClean="0"/>
          </a:p>
          <a:p>
            <a:pPr algn="thaiDist">
              <a:buClr>
                <a:srgbClr val="002060"/>
              </a:buClr>
              <a:buFont typeface="Wingdings" pitchFamily="2" charset="2"/>
              <a:buChar char="§"/>
            </a:pPr>
            <a:r>
              <a:rPr lang="th-TH" sz="2800" b="1" dirty="0" smtClean="0"/>
              <a:t>ที่ไม่เกี่ยวกับการเงิน ดำเนินการได้ทันที</a:t>
            </a:r>
            <a:endParaRPr lang="en-US" sz="2800" b="1" dirty="0" smtClean="0"/>
          </a:p>
          <a:p>
            <a:pPr marL="622300" indent="-266700" algn="thaiDist">
              <a:buClr>
                <a:srgbClr val="002060"/>
              </a:buClr>
            </a:pPr>
            <a:r>
              <a:rPr lang="th-TH" b="1" dirty="0" smtClean="0"/>
              <a:t>มีผลผูกพันนายจ้างและสมาชิกสหภาพแรงงาน</a:t>
            </a:r>
            <a:endParaRPr lang="en-US" b="1" dirty="0" smtClean="0"/>
          </a:p>
          <a:p>
            <a:pPr marL="622300" indent="-266700" algn="thaiDist">
              <a:buClr>
                <a:srgbClr val="002060"/>
              </a:buClr>
            </a:pPr>
            <a:r>
              <a:rPr lang="th-TH" b="1" dirty="0" smtClean="0"/>
              <a:t>ใช้บังคับได้จามระยะเวลาที่ตกลงกัน  แต่ไม่เกิน ๓ ปี หากไม่ได้ตกลงเรื่องระยะเวลา  จะมีผลบังคับใช้ ๑ ปี</a:t>
            </a:r>
            <a:endParaRPr lang="en-US" b="1" dirty="0" smtClean="0"/>
          </a:p>
          <a:p>
            <a:pPr algn="r">
              <a:buNone/>
            </a:pPr>
            <a:endParaRPr lang="th-TH" b="1" dirty="0" smtClean="0"/>
          </a:p>
          <a:p>
            <a:pPr algn="r">
              <a:buNone/>
            </a:pPr>
            <a:r>
              <a:rPr lang="th-TH" b="1" dirty="0" smtClean="0"/>
              <a:t>มาตรา ๒๕,๒๘,๒๙</a:t>
            </a:r>
            <a:endParaRPr lang="en-US" dirty="0" smtClean="0"/>
          </a:p>
          <a:p>
            <a:endParaRPr lang="th-TH" dirty="0"/>
          </a:p>
        </p:txBody>
      </p:sp>
      <p:pic>
        <p:nvPicPr>
          <p:cNvPr id="4" name="Picture 3"/>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ข้อพิพาทแรงงาน</a:t>
            </a:r>
            <a:endParaRPr lang="th-TH" b="1" dirty="0"/>
          </a:p>
        </p:txBody>
      </p:sp>
      <p:sp>
        <p:nvSpPr>
          <p:cNvPr id="3" name="Content Placeholder 2"/>
          <p:cNvSpPr>
            <a:spLocks noGrp="1"/>
          </p:cNvSpPr>
          <p:nvPr>
            <p:ph idx="1"/>
          </p:nvPr>
        </p:nvSpPr>
        <p:spPr/>
        <p:txBody>
          <a:bodyPr/>
          <a:lstStyle/>
          <a:p>
            <a:pPr>
              <a:buNone/>
            </a:pPr>
            <a:r>
              <a:rPr lang="th-TH" sz="3600" b="1" dirty="0" smtClean="0"/>
              <a:t>เกิดขึ้นเมื่อ</a:t>
            </a:r>
            <a:endParaRPr lang="en-US" sz="3600" b="1" dirty="0" smtClean="0"/>
          </a:p>
          <a:p>
            <a:pPr marL="723900" indent="-368300">
              <a:buClr>
                <a:srgbClr val="002060"/>
              </a:buClr>
              <a:buFont typeface="+mj-cs"/>
              <a:buAutoNum type="thaiNumPeriod"/>
            </a:pPr>
            <a:r>
              <a:rPr lang="th-TH" sz="2800" b="1" dirty="0" smtClean="0"/>
              <a:t>ไม่มีการเจรจาภายใน ๕ วัน</a:t>
            </a:r>
            <a:endParaRPr lang="en-US" sz="2800" b="1" dirty="0" smtClean="0"/>
          </a:p>
          <a:p>
            <a:pPr marL="723900" indent="-368300">
              <a:buClr>
                <a:srgbClr val="002060"/>
              </a:buClr>
              <a:buFont typeface="+mj-cs"/>
              <a:buAutoNum type="thaiNumPeriod"/>
            </a:pPr>
            <a:r>
              <a:rPr lang="th-TH" sz="2800" b="1" dirty="0" smtClean="0"/>
              <a:t>เจรจาแล้วตกลงกันไม่ได้</a:t>
            </a:r>
          </a:p>
          <a:p>
            <a:pPr marL="723900" indent="-368300">
              <a:buClr>
                <a:srgbClr val="002060"/>
              </a:buClr>
              <a:buNone/>
            </a:pPr>
            <a:endParaRPr lang="en-US" sz="1800" b="1" dirty="0" smtClean="0"/>
          </a:p>
          <a:p>
            <a:pPr marL="0" indent="0" algn="ctr">
              <a:buNone/>
            </a:pPr>
            <a:r>
              <a:rPr lang="en-US" sz="2800" b="1" dirty="0" smtClean="0"/>
              <a:t>(</a:t>
            </a:r>
            <a:r>
              <a:rPr lang="th-TH" sz="2800" b="1" dirty="0" smtClean="0"/>
              <a:t> ฝ่ายยื่นข้อเรียกร้องต้องแจ้งเป็นหนังสือ</a:t>
            </a:r>
          </a:p>
          <a:p>
            <a:pPr marL="0" indent="0" algn="ctr">
              <a:buNone/>
            </a:pPr>
            <a:r>
              <a:rPr lang="th-TH" sz="2800" b="1" dirty="0" smtClean="0"/>
              <a:t>ให้พนักงานประนอมข้อพิพาทแรงงานทราบภายใน ๗๒ ชั่วโมง</a:t>
            </a:r>
            <a:r>
              <a:rPr lang="en-US" sz="2800" b="1" dirty="0" smtClean="0"/>
              <a:t> )</a:t>
            </a:r>
          </a:p>
          <a:p>
            <a:pPr marL="0" indent="0" algn="ctr">
              <a:buNone/>
            </a:pPr>
            <a:endParaRPr lang="en-US" b="1" dirty="0" smtClean="0"/>
          </a:p>
          <a:p>
            <a:pPr algn="r">
              <a:buNone/>
            </a:pPr>
            <a:r>
              <a:rPr lang="th-TH" b="1" dirty="0" smtClean="0"/>
              <a:t>มาตรา ๓๐</a:t>
            </a:r>
            <a:endParaRPr lang="th-TH" dirty="0"/>
          </a:p>
        </p:txBody>
      </p:sp>
      <p:pic>
        <p:nvPicPr>
          <p:cNvPr id="4" name="Picture 3"/>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pic>
        <p:nvPicPr>
          <p:cNvPr id="33794" name="Picture 2" descr="http://t3.gstatic.com/images?q=tbn:ANd9GcQeVaCWSYjmtbeS_rMXgjeIGF7-9EHPXeQ_8OnzBdllZlltzNNbFQ"/>
          <p:cNvPicPr>
            <a:picLocks noChangeAspect="1" noChangeArrowheads="1"/>
          </p:cNvPicPr>
          <p:nvPr/>
        </p:nvPicPr>
        <p:blipFill>
          <a:blip r:embed="rId3" cstate="print"/>
          <a:srcRect/>
          <a:stretch>
            <a:fillRect/>
          </a:stretch>
        </p:blipFill>
        <p:spPr bwMode="auto">
          <a:xfrm>
            <a:off x="5702300" y="2318581"/>
            <a:ext cx="2590800" cy="1499358"/>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bwMode="auto">
          <a:xfrm>
            <a:off x="3467100" y="2882900"/>
            <a:ext cx="3835400" cy="812800"/>
          </a:xfrm>
          <a:prstGeom prst="round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th-TH" sz="1000" b="1" i="0" u="none" strike="noStrike" cap="none" normalizeH="0" baseline="0" smtClean="0">
              <a:ln>
                <a:noFill/>
              </a:ln>
              <a:solidFill>
                <a:schemeClr val="bg1"/>
              </a:solidFill>
              <a:effectLst/>
              <a:latin typeface="Arial" pitchFamily="34" charset="0"/>
            </a:endParaRPr>
          </a:p>
        </p:txBody>
      </p:sp>
      <p:sp>
        <p:nvSpPr>
          <p:cNvPr id="2" name="Title 1"/>
          <p:cNvSpPr>
            <a:spLocks noGrp="1"/>
          </p:cNvSpPr>
          <p:nvPr>
            <p:ph type="title"/>
          </p:nvPr>
        </p:nvSpPr>
        <p:spPr/>
        <p:txBody>
          <a:bodyPr/>
          <a:lstStyle/>
          <a:p>
            <a:r>
              <a:rPr lang="th-TH" b="1" dirty="0" smtClean="0"/>
              <a:t>การประนอมข้อพิพาท</a:t>
            </a:r>
            <a:endParaRPr lang="th-TH" b="1" dirty="0"/>
          </a:p>
        </p:txBody>
      </p:sp>
      <p:sp>
        <p:nvSpPr>
          <p:cNvPr id="3" name="Content Placeholder 2"/>
          <p:cNvSpPr>
            <a:spLocks noGrp="1"/>
          </p:cNvSpPr>
          <p:nvPr>
            <p:ph idx="1"/>
          </p:nvPr>
        </p:nvSpPr>
        <p:spPr/>
        <p:txBody>
          <a:bodyPr/>
          <a:lstStyle/>
          <a:p>
            <a:pPr algn="ctr">
              <a:buNone/>
            </a:pPr>
            <a:r>
              <a:rPr lang="th-TH" sz="3200" b="1" dirty="0" smtClean="0"/>
              <a:t>พนักงานประนอมข้อพิพาทมีหน้าที่ดำเนินการ</a:t>
            </a:r>
          </a:p>
          <a:p>
            <a:pPr algn="ctr">
              <a:buNone/>
            </a:pPr>
            <a:endParaRPr lang="th-TH" sz="1600" b="1" dirty="0" smtClean="0"/>
          </a:p>
          <a:p>
            <a:pPr algn="ctr">
              <a:buNone/>
            </a:pPr>
            <a:r>
              <a:rPr lang="th-TH" sz="3200" b="1" dirty="0" smtClean="0"/>
              <a:t>ประนอมข้อพิพาทใน ๑๐ วัน</a:t>
            </a:r>
          </a:p>
          <a:p>
            <a:pPr algn="ctr">
              <a:buNone/>
            </a:pPr>
            <a:endParaRPr lang="th-TH" sz="1600" b="1" dirty="0" smtClean="0"/>
          </a:p>
          <a:p>
            <a:pPr algn="ctr">
              <a:buNone/>
            </a:pPr>
            <a:r>
              <a:rPr lang="th-TH" sz="3200" b="1" dirty="0" smtClean="0"/>
              <a:t>หากตกลงกันได้  ทำข้อตกลง  </a:t>
            </a:r>
          </a:p>
          <a:p>
            <a:pPr algn="ctr">
              <a:buNone/>
            </a:pPr>
            <a:r>
              <a:rPr lang="th-TH" sz="3200" b="1" dirty="0" smtClean="0"/>
              <a:t>นายจ้างประกาศและนำไปจดทะเบียน</a:t>
            </a:r>
          </a:p>
          <a:p>
            <a:pPr>
              <a:buNone/>
            </a:pPr>
            <a:endParaRPr lang="th-TH" sz="2800" b="1" dirty="0" smtClean="0"/>
          </a:p>
          <a:p>
            <a:pPr algn="r">
              <a:buNone/>
            </a:pPr>
            <a:r>
              <a:rPr lang="th-TH" b="1" dirty="0" smtClean="0"/>
              <a:t>มาตรา ๓๑</a:t>
            </a:r>
            <a:endParaRPr lang="th-TH" b="1" dirty="0"/>
          </a:p>
        </p:txBody>
      </p:sp>
      <p:pic>
        <p:nvPicPr>
          <p:cNvPr id="5" name="Picture 4"/>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pic>
        <p:nvPicPr>
          <p:cNvPr id="32770" name="Picture 2" descr="http://www.letsnegotiate.co.uk/images/hometop-negotiation.png"/>
          <p:cNvPicPr>
            <a:picLocks noChangeAspect="1" noChangeArrowheads="1"/>
          </p:cNvPicPr>
          <p:nvPr/>
        </p:nvPicPr>
        <p:blipFill>
          <a:blip r:embed="rId3" cstate="print"/>
          <a:srcRect/>
          <a:stretch>
            <a:fillRect/>
          </a:stretch>
        </p:blipFill>
        <p:spPr bwMode="auto">
          <a:xfrm>
            <a:off x="774700" y="2428802"/>
            <a:ext cx="2197100" cy="3785774"/>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ข้อพิพาทแรงงานที่ตกลงกันไม่ได้</a:t>
            </a:r>
            <a:endParaRPr lang="th-TH" b="1" dirty="0"/>
          </a:p>
        </p:txBody>
      </p:sp>
      <p:sp>
        <p:nvSpPr>
          <p:cNvPr id="3" name="Content Placeholder 2"/>
          <p:cNvSpPr>
            <a:spLocks noGrp="1"/>
          </p:cNvSpPr>
          <p:nvPr>
            <p:ph idx="1"/>
          </p:nvPr>
        </p:nvSpPr>
        <p:spPr/>
        <p:txBody>
          <a:bodyPr/>
          <a:lstStyle/>
          <a:p>
            <a:pPr>
              <a:buClr>
                <a:srgbClr val="002060"/>
              </a:buClr>
              <a:buFont typeface="Wingdings" pitchFamily="2" charset="2"/>
              <a:buChar char="§"/>
            </a:pPr>
            <a:r>
              <a:rPr lang="th-TH" sz="2800" b="1" dirty="0" smtClean="0"/>
              <a:t>กรณีที่พนักงานประนอมข้อพิพาทแรงงาน</a:t>
            </a:r>
          </a:p>
          <a:p>
            <a:pPr indent="12700">
              <a:spcBef>
                <a:spcPts val="0"/>
              </a:spcBef>
              <a:buClr>
                <a:srgbClr val="002060"/>
              </a:buClr>
              <a:buNone/>
            </a:pPr>
            <a:r>
              <a:rPr lang="th-TH" sz="2800" b="1" dirty="0" smtClean="0"/>
              <a:t>ไม่อาจประนอมข้อพิพาทที่ตกลงกันได้ใน </a:t>
            </a:r>
            <a:r>
              <a:rPr lang="th-TH" sz="4000" b="1" dirty="0" smtClean="0"/>
              <a:t>๑๐ วัน </a:t>
            </a:r>
            <a:endParaRPr lang="th-TH" sz="2800" b="1" dirty="0" smtClean="0"/>
          </a:p>
          <a:p>
            <a:pPr indent="12700">
              <a:spcBef>
                <a:spcPts val="0"/>
              </a:spcBef>
              <a:buClr>
                <a:srgbClr val="002060"/>
              </a:buClr>
              <a:buNone/>
            </a:pPr>
            <a:r>
              <a:rPr lang="th-TH" sz="2800" b="1" dirty="0" smtClean="0"/>
              <a:t>ถือว่าเป็น</a:t>
            </a:r>
            <a:r>
              <a:rPr lang="en-US" sz="2800" b="1" dirty="0" smtClean="0"/>
              <a:t> </a:t>
            </a:r>
            <a:r>
              <a:rPr lang="en-US" sz="3200" b="1" dirty="0" smtClean="0"/>
              <a:t>“</a:t>
            </a:r>
            <a:r>
              <a:rPr lang="th-TH" sz="3200" b="1" dirty="0" smtClean="0"/>
              <a:t>ข้อพิพาทแรงงานที่ตกลงกันไม่ได้</a:t>
            </a:r>
            <a:r>
              <a:rPr lang="en-US" sz="3200" b="1" dirty="0" smtClean="0"/>
              <a:t>”</a:t>
            </a:r>
          </a:p>
          <a:p>
            <a:pPr indent="12700">
              <a:buClr>
                <a:srgbClr val="002060"/>
              </a:buClr>
              <a:buNone/>
            </a:pPr>
            <a:endParaRPr lang="en-US" sz="1600" b="1" dirty="0" smtClean="0"/>
          </a:p>
          <a:p>
            <a:pPr>
              <a:buClr>
                <a:srgbClr val="002060"/>
              </a:buClr>
              <a:buFont typeface="Wingdings" pitchFamily="2" charset="2"/>
              <a:buChar char="§"/>
            </a:pPr>
            <a:r>
              <a:rPr lang="th-TH" sz="2800" b="1" dirty="0" smtClean="0"/>
              <a:t>ฝ่ายแจ้งข้อเรียกร้องต้องส่งข้อพิพาทให้</a:t>
            </a:r>
          </a:p>
          <a:p>
            <a:pPr indent="12700">
              <a:spcBef>
                <a:spcPts val="0"/>
              </a:spcBef>
              <a:buClr>
                <a:srgbClr val="002060"/>
              </a:buClr>
              <a:buNone/>
            </a:pPr>
            <a:r>
              <a:rPr lang="th-TH" sz="2800" b="1" dirty="0" smtClean="0"/>
              <a:t>คณะกรรมการแรงงานรัฐวิสาหกิจสัมพันธ์ภายใน </a:t>
            </a:r>
            <a:r>
              <a:rPr lang="th-TH" sz="4000" b="1" dirty="0" smtClean="0"/>
              <a:t>๑๕ วัน</a:t>
            </a:r>
          </a:p>
          <a:p>
            <a:pPr indent="12700">
              <a:spcBef>
                <a:spcPts val="0"/>
              </a:spcBef>
              <a:buClr>
                <a:srgbClr val="002060"/>
              </a:buClr>
              <a:buNone/>
            </a:pPr>
            <a:endParaRPr lang="en-US" sz="2800" b="1" dirty="0" smtClean="0"/>
          </a:p>
          <a:p>
            <a:pPr algn="r">
              <a:buNone/>
            </a:pPr>
            <a:r>
              <a:rPr lang="th-TH" b="1" dirty="0" smtClean="0"/>
              <a:t>มาตรา๓๑</a:t>
            </a:r>
            <a:endParaRPr lang="en-US" b="1" dirty="0" smtClean="0"/>
          </a:p>
          <a:p>
            <a:endParaRPr lang="th-TH" b="1" dirty="0"/>
          </a:p>
        </p:txBody>
      </p:sp>
      <p:pic>
        <p:nvPicPr>
          <p:cNvPr id="4" name="Picture 3"/>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การไกล่เกลี่ย</a:t>
            </a:r>
            <a:endParaRPr lang="en-US" b="1" dirty="0"/>
          </a:p>
        </p:txBody>
      </p:sp>
      <p:sp>
        <p:nvSpPr>
          <p:cNvPr id="3" name="Content Placeholder 2"/>
          <p:cNvSpPr>
            <a:spLocks noGrp="1"/>
          </p:cNvSpPr>
          <p:nvPr>
            <p:ph idx="1"/>
          </p:nvPr>
        </p:nvSpPr>
        <p:spPr>
          <a:xfrm>
            <a:off x="1828800" y="2133600"/>
            <a:ext cx="7162800" cy="1257300"/>
          </a:xfrm>
        </p:spPr>
        <p:txBody>
          <a:bodyPr/>
          <a:lstStyle/>
          <a:p>
            <a:pPr marL="533400" indent="-533400">
              <a:buClr>
                <a:srgbClr val="002060"/>
              </a:buClr>
              <a:buFont typeface="Wingdings" pitchFamily="2" charset="2"/>
              <a:buChar char="Ø"/>
            </a:pPr>
            <a:r>
              <a:rPr lang="th-TH" sz="3200" b="1" dirty="0" smtClean="0"/>
              <a:t>คณะกรรมการแรงงานรัฐวิสาหกิจสัมพันธ์ </a:t>
            </a:r>
          </a:p>
          <a:p>
            <a:pPr marL="533400" indent="0">
              <a:buClr>
                <a:srgbClr val="002060"/>
              </a:buClr>
              <a:buNone/>
            </a:pPr>
            <a:endParaRPr lang="th-TH" sz="1100" b="1" dirty="0" smtClean="0"/>
          </a:p>
          <a:p>
            <a:pPr marL="533400" indent="0">
              <a:buClr>
                <a:srgbClr val="002060"/>
              </a:buClr>
              <a:buNone/>
            </a:pPr>
            <a:r>
              <a:rPr lang="th-TH" sz="3200" b="1" dirty="0" smtClean="0"/>
              <a:t>จะแต่งตั้ง</a:t>
            </a:r>
            <a:endParaRPr lang="en-US" sz="3200" b="1" dirty="0" smtClean="0"/>
          </a:p>
        </p:txBody>
      </p:sp>
      <p:sp>
        <p:nvSpPr>
          <p:cNvPr id="4" name="Rounded Rectangle 3"/>
          <p:cNvSpPr/>
          <p:nvPr/>
        </p:nvSpPr>
        <p:spPr bwMode="auto">
          <a:xfrm>
            <a:off x="3759200" y="2844800"/>
            <a:ext cx="1296000" cy="720000"/>
          </a:xfrm>
          <a:prstGeom prst="roundRect">
            <a:avLst>
              <a:gd name="adj" fmla="val 50000"/>
            </a:avLst>
          </a:prstGeom>
          <a:solidFill>
            <a:schemeClr val="bg2"/>
          </a:solidFill>
          <a:ln w="9525" cap="flat" cmpd="sng" algn="ctr">
            <a:solidFill>
              <a:srgbClr val="003366"/>
            </a:solidFill>
            <a:prstDash val="solid"/>
            <a:round/>
            <a:headEnd type="none" w="med" len="med"/>
            <a:tailEnd type="none" w="med" len="med"/>
          </a:ln>
          <a:effectLst/>
        </p:spPr>
        <p:txBody>
          <a:bodyPr vert="horz" wrap="square" lIns="91440" tIns="0" rIns="91440" bIns="36000" numCol="1" rtlCol="0" anchor="t" anchorCtr="0" compatLnSpc="1">
            <a:prstTxWarp prst="textNoShape">
              <a:avLst/>
            </a:prstTxWarp>
          </a:bodyPr>
          <a:lstStyle/>
          <a:p>
            <a:pPr algn="ctr"/>
            <a:r>
              <a:rPr lang="th-TH" sz="3600" dirty="0" smtClean="0"/>
              <a:t>บุคคล</a:t>
            </a:r>
            <a:endParaRPr kumimoji="0" lang="th-TH" sz="3600" b="1" i="0" u="none" strike="noStrike" cap="none" normalizeH="0" baseline="0" dirty="0" smtClean="0">
              <a:ln>
                <a:noFill/>
              </a:ln>
              <a:solidFill>
                <a:schemeClr val="bg1"/>
              </a:solidFill>
              <a:effectLst/>
              <a:latin typeface="Arial" pitchFamily="34" charset="0"/>
            </a:endParaRPr>
          </a:p>
        </p:txBody>
      </p:sp>
      <p:sp>
        <p:nvSpPr>
          <p:cNvPr id="5" name="Rounded Rectangle 4"/>
          <p:cNvSpPr/>
          <p:nvPr/>
        </p:nvSpPr>
        <p:spPr bwMode="auto">
          <a:xfrm>
            <a:off x="3759200" y="3695700"/>
            <a:ext cx="1980000" cy="720000"/>
          </a:xfrm>
          <a:prstGeom prst="roundRect">
            <a:avLst>
              <a:gd name="adj" fmla="val 50000"/>
            </a:avLst>
          </a:prstGeom>
          <a:solidFill>
            <a:schemeClr val="bg2"/>
          </a:solidFill>
          <a:ln w="9525" cap="flat" cmpd="sng" algn="ctr">
            <a:solidFill>
              <a:srgbClr val="003366"/>
            </a:solidFill>
            <a:prstDash val="solid"/>
            <a:round/>
            <a:headEnd type="none" w="med" len="med"/>
            <a:tailEnd type="none" w="med" len="med"/>
          </a:ln>
          <a:effectLst/>
        </p:spPr>
        <p:txBody>
          <a:bodyPr vert="horz" wrap="square" lIns="91440" tIns="0" rIns="91440" bIns="45720" numCol="1" rtlCol="0" anchor="t" anchorCtr="0" compatLnSpc="1">
            <a:prstTxWarp prst="textNoShape">
              <a:avLst/>
            </a:prstTxWarp>
          </a:bodyPr>
          <a:lstStyle/>
          <a:p>
            <a:pPr algn="ctr"/>
            <a:r>
              <a:rPr kumimoji="0" lang="th-TH" sz="3600" b="1" i="0" u="none" strike="noStrike" cap="none" normalizeH="0" baseline="0" dirty="0" smtClean="0">
                <a:ln>
                  <a:noFill/>
                </a:ln>
                <a:solidFill>
                  <a:schemeClr val="bg1"/>
                </a:solidFill>
                <a:effectLst/>
                <a:latin typeface="Arial" pitchFamily="34" charset="0"/>
              </a:rPr>
              <a:t>คณะ</a:t>
            </a:r>
            <a:r>
              <a:rPr lang="th-TH" sz="3600" dirty="0" smtClean="0"/>
              <a:t>บุคคล</a:t>
            </a:r>
            <a:endParaRPr kumimoji="0" lang="th-TH" sz="3600" b="1" i="0" u="none" strike="noStrike" cap="none" normalizeH="0" baseline="0" dirty="0" smtClean="0">
              <a:ln>
                <a:noFill/>
              </a:ln>
              <a:solidFill>
                <a:schemeClr val="bg1"/>
              </a:solidFill>
              <a:effectLst/>
              <a:latin typeface="Arial" pitchFamily="34" charset="0"/>
            </a:endParaRPr>
          </a:p>
        </p:txBody>
      </p:sp>
      <p:sp>
        <p:nvSpPr>
          <p:cNvPr id="6" name="Content Placeholder 2"/>
          <p:cNvSpPr txBox="1">
            <a:spLocks/>
          </p:cNvSpPr>
          <p:nvPr/>
        </p:nvSpPr>
        <p:spPr bwMode="auto">
          <a:xfrm>
            <a:off x="1816100" y="4724400"/>
            <a:ext cx="7162800" cy="622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533400" marR="0" lvl="0" indent="-533400" algn="l" defTabSz="914400" rtl="0" eaLnBrk="1" fontAlgn="base" latinLnBrk="0" hangingPunct="1">
              <a:lnSpc>
                <a:spcPct val="100000"/>
              </a:lnSpc>
              <a:spcBef>
                <a:spcPct val="20000"/>
              </a:spcBef>
              <a:spcAft>
                <a:spcPct val="0"/>
              </a:spcAft>
              <a:buClr>
                <a:srgbClr val="002060"/>
              </a:buClr>
              <a:buSzTx/>
              <a:buFont typeface="Wingdings" pitchFamily="2" charset="2"/>
              <a:buChar char="Ø"/>
              <a:tabLst/>
              <a:defRPr/>
            </a:pPr>
            <a:r>
              <a:rPr kumimoji="0" lang="th-TH" sz="3200" b="1" i="0" u="none" strike="noStrike" kern="0" cap="none" spc="0" normalizeH="0" baseline="0" noProof="0" dirty="0" smtClean="0">
                <a:ln>
                  <a:noFill/>
                </a:ln>
                <a:solidFill>
                  <a:schemeClr val="tx1"/>
                </a:solidFill>
                <a:effectLst/>
                <a:uLnTx/>
                <a:uFillTx/>
                <a:latin typeface="+mn-lt"/>
                <a:ea typeface="+mn-ea"/>
                <a:cs typeface="+mn-cs"/>
              </a:rPr>
              <a:t>เพื่อดำเนินการไกล่เกลี่ยก่อนชี้ขาดก็ได้</a:t>
            </a:r>
            <a:endParaRPr kumimoji="0" lang="en-US" sz="32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rgbClr val="B4CCE2"/>
              </a:buClr>
              <a:buSzTx/>
              <a:buFontTx/>
              <a:buChar char="•"/>
              <a:tabLst/>
              <a:defRPr/>
            </a:pPr>
            <a:endParaRPr kumimoji="0" lang="th-TH" sz="2400" b="0" i="0" u="none" strike="noStrike" kern="0" cap="none" spc="0" normalizeH="0" baseline="0" noProof="0" dirty="0">
              <a:ln>
                <a:noFill/>
              </a:ln>
              <a:solidFill>
                <a:schemeClr val="tx1"/>
              </a:solidFill>
              <a:effectLst/>
              <a:uLnTx/>
              <a:uFillTx/>
              <a:latin typeface="+mn-lt"/>
              <a:ea typeface="+mn-ea"/>
              <a:cs typeface="+mn-cs"/>
            </a:endParaRPr>
          </a:p>
        </p:txBody>
      </p:sp>
      <p:pic>
        <p:nvPicPr>
          <p:cNvPr id="7" name="Picture 6"/>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การชี้ขาด</a:t>
            </a:r>
            <a:endParaRPr lang="th-TH" b="1" dirty="0"/>
          </a:p>
        </p:txBody>
      </p:sp>
      <p:sp>
        <p:nvSpPr>
          <p:cNvPr id="3" name="Content Placeholder 2"/>
          <p:cNvSpPr>
            <a:spLocks noGrp="1"/>
          </p:cNvSpPr>
          <p:nvPr>
            <p:ph idx="1"/>
          </p:nvPr>
        </p:nvSpPr>
        <p:spPr/>
        <p:txBody>
          <a:bodyPr/>
          <a:lstStyle/>
          <a:p>
            <a:pPr algn="ctr">
              <a:buNone/>
            </a:pPr>
            <a:r>
              <a:rPr lang="th-TH" sz="3200" b="1" dirty="0" smtClean="0"/>
              <a:t>คณะกรรมการแรงงานรัฐวิสาหกิจสัมพันธ์</a:t>
            </a:r>
            <a:endParaRPr lang="en-US" sz="3200" b="1" dirty="0" smtClean="0"/>
          </a:p>
          <a:p>
            <a:pPr algn="ctr">
              <a:buNone/>
            </a:pPr>
            <a:r>
              <a:rPr lang="th-TH" sz="2800" b="1" dirty="0" smtClean="0"/>
              <a:t>พิจารณาวินิจฉัยชี้ขาดภายใน ๙๐ วัน </a:t>
            </a:r>
            <a:endParaRPr lang="en-US" sz="2800" b="1" dirty="0" smtClean="0"/>
          </a:p>
          <a:p>
            <a:pPr algn="ctr">
              <a:buNone/>
            </a:pPr>
            <a:r>
              <a:rPr lang="th-TH" sz="2800" b="1" dirty="0" smtClean="0"/>
              <a:t>คำวินิจฉัยเป็นที่สุด</a:t>
            </a:r>
            <a:endParaRPr lang="en-US" sz="2800" b="1" dirty="0" smtClean="0"/>
          </a:p>
          <a:p>
            <a:pPr algn="ctr">
              <a:buNone/>
            </a:pPr>
            <a:r>
              <a:rPr lang="en-US" sz="2800" b="1" dirty="0" smtClean="0"/>
              <a:t>(</a:t>
            </a:r>
            <a:r>
              <a:rPr lang="th-TH" sz="2800" b="1" dirty="0" smtClean="0"/>
              <a:t> ใช้บังคับได้ ๑ ปี</a:t>
            </a:r>
            <a:r>
              <a:rPr lang="en-US" sz="2800" b="1" dirty="0" smtClean="0"/>
              <a:t> )</a:t>
            </a:r>
          </a:p>
          <a:p>
            <a:pPr algn="ctr">
              <a:buNone/>
            </a:pPr>
            <a:endParaRPr lang="en-US" sz="1400" b="1" dirty="0" smtClean="0"/>
          </a:p>
          <a:p>
            <a:pPr algn="ctr">
              <a:buNone/>
            </a:pPr>
            <a:r>
              <a:rPr lang="th-TH" sz="2800" b="1" dirty="0" smtClean="0"/>
              <a:t>เรื่องเกี่ยวกับการเงินต้องให้คณะรัฐมนตรีเห็นชอบด้วย</a:t>
            </a:r>
          </a:p>
          <a:p>
            <a:pPr algn="ctr">
              <a:buFont typeface="Arial" pitchFamily="34" charset="0"/>
              <a:buChar char="•"/>
            </a:pPr>
            <a:endParaRPr lang="en-US" sz="2800" b="1" dirty="0" smtClean="0"/>
          </a:p>
          <a:p>
            <a:pPr algn="r">
              <a:buNone/>
            </a:pPr>
            <a:r>
              <a:rPr lang="th-TH" b="1" dirty="0" smtClean="0"/>
              <a:t>มาตรา ๓๒</a:t>
            </a:r>
            <a:endParaRPr lang="en-US" b="1" dirty="0" smtClean="0"/>
          </a:p>
          <a:p>
            <a:endParaRPr lang="th-TH" dirty="0"/>
          </a:p>
        </p:txBody>
      </p:sp>
      <p:pic>
        <p:nvPicPr>
          <p:cNvPr id="4" name="Picture 3"/>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th-TH" b="1" dirty="0"/>
              <a:t>กฏหมายแรงงานสัมพันธ์</a:t>
            </a:r>
          </a:p>
        </p:txBody>
      </p:sp>
      <p:sp>
        <p:nvSpPr>
          <p:cNvPr id="4" name="Content Placeholder 3"/>
          <p:cNvSpPr>
            <a:spLocks noGrp="1"/>
          </p:cNvSpPr>
          <p:nvPr>
            <p:ph idx="1"/>
          </p:nvPr>
        </p:nvSpPr>
        <p:spPr>
          <a:xfrm>
            <a:off x="1371600" y="2133600"/>
            <a:ext cx="7596000" cy="4140000"/>
          </a:xfrm>
        </p:spPr>
        <p:txBody>
          <a:bodyPr/>
          <a:lstStyle/>
          <a:p>
            <a:pPr marL="355600" indent="-355600">
              <a:buClrTx/>
              <a:buFont typeface="+mj-cs"/>
              <a:buAutoNum type="thaiNumPeriod"/>
            </a:pPr>
            <a:r>
              <a:rPr lang="th-TH" b="1" dirty="0" smtClean="0"/>
              <a:t>พระราชบัญญัติแรงงาน พ.ศ. ๒๔๙๙ </a:t>
            </a:r>
            <a:r>
              <a:rPr lang="th-TH" sz="2000" b="1" dirty="0" smtClean="0"/>
              <a:t>(๑ มกราคม ๒๕๐๐ – ๓๑ ตุลาคม ๒๕๐๑)</a:t>
            </a:r>
            <a:endParaRPr lang="th-TH" b="1" dirty="0" smtClean="0"/>
          </a:p>
          <a:p>
            <a:pPr marL="355600" indent="-355600">
              <a:buClrTx/>
              <a:buFont typeface="+mj-cs"/>
              <a:buAutoNum type="thaiNumPeriod"/>
            </a:pPr>
            <a:r>
              <a:rPr lang="th-TH" b="1" dirty="0" smtClean="0"/>
              <a:t>ประกาศของคณะปฏิวัติ ฉบับที่ ๑๙ </a:t>
            </a:r>
            <a:r>
              <a:rPr lang="th-TH" sz="2000" b="1" dirty="0" smtClean="0"/>
              <a:t>(๓๑ ตุลาคม ๒๕๐๑ – ๒๘ กุมภาพันธ์ ๒๕๐๘)</a:t>
            </a:r>
            <a:endParaRPr lang="th-TH" b="1" dirty="0" smtClean="0"/>
          </a:p>
          <a:p>
            <a:pPr marL="355600" indent="-355600">
              <a:buClrTx/>
              <a:buFont typeface="+mj-cs"/>
              <a:buAutoNum type="thaiNumPeriod"/>
            </a:pPr>
            <a:r>
              <a:rPr lang="th-TH" b="1" dirty="0" smtClean="0"/>
              <a:t>พระราชบัญญัตติกำหนดวิธีระงับข้อพิพาทแรงงาน พ.ศ.๒๕๐๘</a:t>
            </a:r>
            <a:r>
              <a:rPr lang="th-TH" b="1" dirty="0"/>
              <a:t> </a:t>
            </a:r>
            <a:endParaRPr lang="th-TH" b="1" dirty="0" smtClean="0"/>
          </a:p>
          <a:p>
            <a:pPr marL="355600" indent="-355600">
              <a:buClrTx/>
              <a:buNone/>
            </a:pPr>
            <a:r>
              <a:rPr lang="th-TH" sz="2000" b="1" dirty="0" smtClean="0"/>
              <a:t>	(๑ มีนาคม ๒๕๐๘ – ๑๔ เมษายน ๒๕๑๕)</a:t>
            </a:r>
            <a:endParaRPr lang="th-TH" b="1" dirty="0" smtClean="0"/>
          </a:p>
          <a:p>
            <a:pPr marL="355600" indent="-355600">
              <a:buClrTx/>
              <a:buFont typeface="+mj-cs"/>
              <a:buAutoNum type="thaiNumPeriod" startAt="4"/>
            </a:pPr>
            <a:r>
              <a:rPr lang="th-TH" b="1" dirty="0" smtClean="0"/>
              <a:t>ประกาศของคณะปฏิวัติ ฉบับที่ ๑๐๓ </a:t>
            </a:r>
            <a:r>
              <a:rPr lang="th-TH" sz="2000" b="1" dirty="0" smtClean="0"/>
              <a:t>(๑๕ เมษายน ๒๕๑๕ – ๒๗ มีนาคม ๒๕๑๘)</a:t>
            </a:r>
            <a:endParaRPr lang="th-TH" b="1" dirty="0" smtClean="0"/>
          </a:p>
          <a:p>
            <a:pPr marL="355600" indent="-355600">
              <a:buClrTx/>
              <a:buFont typeface="+mj-cs"/>
              <a:buAutoNum type="thaiNumPeriod" startAt="5"/>
            </a:pPr>
            <a:r>
              <a:rPr lang="th-TH" b="1" dirty="0" smtClean="0"/>
              <a:t>พระราชบัญญัติแรงงานสัมพันธ์ พ.ศ. ๒๕๑๘ </a:t>
            </a:r>
            <a:r>
              <a:rPr lang="th-TH" sz="2000" b="1" dirty="0" smtClean="0"/>
              <a:t>(๒๘ มีนาคม ๒๕๑๘ – ปัจจุบัน)</a:t>
            </a:r>
            <a:endParaRPr lang="th-TH" b="1" dirty="0" smtClean="0"/>
          </a:p>
          <a:p>
            <a:pPr marL="355600" indent="-355600">
              <a:buClrTx/>
              <a:buFont typeface="+mj-cs"/>
              <a:buAutoNum type="thaiNumPeriod" startAt="5"/>
            </a:pPr>
            <a:r>
              <a:rPr lang="th-TH" b="1" dirty="0" smtClean="0"/>
              <a:t>พระราชบัญญัติพนักงานรัฐวิสาหกิจสัมพันธ์ พ.ศ. ๒๕๓๔ </a:t>
            </a:r>
          </a:p>
          <a:p>
            <a:pPr marL="355600" indent="-355600">
              <a:buClrTx/>
              <a:buNone/>
            </a:pPr>
            <a:r>
              <a:rPr lang="th-TH" sz="2000" b="1" dirty="0" smtClean="0"/>
              <a:t>	(๑๙ เมษายน ๒๕๓๔ – ๗ เมษมยน ๒๕๔๓)</a:t>
            </a:r>
            <a:endParaRPr lang="th-TH" b="1" dirty="0" smtClean="0"/>
          </a:p>
          <a:p>
            <a:pPr marL="355600" indent="-355600">
              <a:buClrTx/>
              <a:buFont typeface="+mj-cs"/>
              <a:buAutoNum type="thaiNumPeriod" startAt="7"/>
            </a:pPr>
            <a:r>
              <a:rPr lang="th-TH" b="1" dirty="0" smtClean="0"/>
              <a:t>พระราชบัญญัติแรงงานรัฐวิสาหกิจสัมพันธ์ พ.ศ. ๒๕๓๔ </a:t>
            </a:r>
            <a:r>
              <a:rPr lang="th-TH" sz="2000" b="1" dirty="0" smtClean="0"/>
              <a:t>(๘ เมษายน ๒๕๔๓ – ปัจจุบัน)</a:t>
            </a:r>
            <a:endParaRPr lang="th-TH" b="1" dirty="0" smtClean="0"/>
          </a:p>
          <a:p>
            <a:pPr marL="457200" indent="-457200">
              <a:buClrTx/>
              <a:buFont typeface="+mj-cs"/>
              <a:buAutoNum type="thaiNumPeriod"/>
            </a:pPr>
            <a:endParaRPr lang="th-TH" dirty="0" smtClean="0"/>
          </a:p>
        </p:txBody>
      </p:sp>
      <p:pic>
        <p:nvPicPr>
          <p:cNvPr id="5" name="Picture 4"/>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a:off x="1562100" y="2133600"/>
            <a:ext cx="3009900" cy="3886200"/>
          </a:xfrm>
          <a:prstGeom prst="rect">
            <a:avLst/>
          </a:prstGeom>
          <a:solidFill>
            <a:schemeClr val="bg1">
              <a:lumMod val="85000"/>
            </a:schemeClr>
          </a:solidFill>
          <a:ln w="38100" cap="flat" cmpd="sng" algn="ctr">
            <a:solidFill>
              <a:srgbClr val="00206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th-TH" sz="1000" b="1" i="0" u="none" strike="noStrike" cap="none" normalizeH="0" baseline="0" smtClean="0">
              <a:ln>
                <a:noFill/>
              </a:ln>
              <a:solidFill>
                <a:schemeClr val="bg1"/>
              </a:solidFill>
              <a:effectLst/>
              <a:latin typeface="Arial" pitchFamily="34" charset="0"/>
            </a:endParaRPr>
          </a:p>
        </p:txBody>
      </p:sp>
      <p:sp>
        <p:nvSpPr>
          <p:cNvPr id="2" name="Title 1"/>
          <p:cNvSpPr>
            <a:spLocks noGrp="1"/>
          </p:cNvSpPr>
          <p:nvPr>
            <p:ph type="title"/>
          </p:nvPr>
        </p:nvSpPr>
        <p:spPr/>
        <p:txBody>
          <a:bodyPr/>
          <a:lstStyle/>
          <a:p>
            <a:r>
              <a:rPr lang="th-TH" b="1" dirty="0" smtClean="0"/>
              <a:t>การปิดงานและการนัดหยุดงาน</a:t>
            </a:r>
            <a:endParaRPr lang="th-TH" b="1" dirty="0"/>
          </a:p>
        </p:txBody>
      </p:sp>
      <p:sp>
        <p:nvSpPr>
          <p:cNvPr id="4" name="Content Placeholder 3"/>
          <p:cNvSpPr>
            <a:spLocks noGrp="1"/>
          </p:cNvSpPr>
          <p:nvPr>
            <p:ph sz="half" idx="2"/>
          </p:nvPr>
        </p:nvSpPr>
        <p:spPr>
          <a:xfrm>
            <a:off x="4737100" y="2298700"/>
            <a:ext cx="3860800" cy="3873500"/>
          </a:xfrm>
        </p:spPr>
        <p:txBody>
          <a:bodyPr/>
          <a:lstStyle/>
          <a:p>
            <a:pPr>
              <a:buNone/>
            </a:pPr>
            <a:r>
              <a:rPr lang="th-TH" sz="3200" b="1" dirty="0" smtClean="0"/>
              <a:t>นัดหยุดงาน  </a:t>
            </a:r>
            <a:r>
              <a:rPr lang="th-TH" sz="2400" b="1" dirty="0" smtClean="0"/>
              <a:t>หมายความว่า</a:t>
            </a:r>
            <a:endParaRPr lang="en-US" sz="3200" b="1" dirty="0" smtClean="0"/>
          </a:p>
          <a:p>
            <a:pPr marL="88900" indent="444500" algn="thaiDist">
              <a:buNone/>
            </a:pPr>
            <a:r>
              <a:rPr lang="th-TH" b="1" dirty="0" smtClean="0"/>
              <a:t>การที่ลูกจ้างร่วมกันไม่ทำงาน เฉื่อยงานหรือถ่วงงาน  เพื่อให้การดำเนินงานบางส่วนหรือทั้งหมดของรัฐวิสาหกิจต้องหยุดชะงักหรือช้าลง</a:t>
            </a:r>
            <a:endParaRPr lang="en-US" b="1" dirty="0" smtClean="0"/>
          </a:p>
          <a:p>
            <a:pPr algn="r">
              <a:buNone/>
            </a:pPr>
            <a:endParaRPr lang="th-TH" b="1" dirty="0" smtClean="0"/>
          </a:p>
          <a:p>
            <a:pPr algn="r">
              <a:buNone/>
            </a:pPr>
            <a:r>
              <a:rPr lang="th-TH" b="1" dirty="0" smtClean="0"/>
              <a:t>มาตรา ๖</a:t>
            </a:r>
            <a:endParaRPr lang="en-US" b="1" dirty="0" smtClean="0"/>
          </a:p>
          <a:p>
            <a:endParaRPr lang="th-TH" b="1" dirty="0"/>
          </a:p>
        </p:txBody>
      </p:sp>
      <p:sp>
        <p:nvSpPr>
          <p:cNvPr id="5" name="Content Placeholder 2"/>
          <p:cNvSpPr txBox="1">
            <a:spLocks/>
          </p:cNvSpPr>
          <p:nvPr/>
        </p:nvSpPr>
        <p:spPr bwMode="auto">
          <a:xfrm>
            <a:off x="2578100" y="5054600"/>
            <a:ext cx="1092200" cy="584200"/>
          </a:xfrm>
          <a:prstGeom prst="roundRect">
            <a:avLst/>
          </a:prstGeom>
          <a:ln>
            <a:headEnd/>
            <a:tailEn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
                <a:srgbClr val="B4CCE2"/>
              </a:buClr>
              <a:buSzTx/>
              <a:buFontTx/>
              <a:buNone/>
              <a:tabLst/>
              <a:defRPr/>
            </a:pPr>
            <a:r>
              <a:rPr kumimoji="0" lang="th-TH" sz="2800" b="1" i="0" u="none" strike="noStrike" kern="0" cap="none" spc="0" normalizeH="0" baseline="0" noProof="0" dirty="0" smtClean="0">
                <a:ln>
                  <a:noFill/>
                </a:ln>
                <a:solidFill>
                  <a:schemeClr val="bg1"/>
                </a:solidFill>
                <a:effectLst/>
                <a:uLnTx/>
                <a:uFillTx/>
                <a:latin typeface="+mn-lt"/>
                <a:ea typeface="+mn-ea"/>
                <a:cs typeface="+mn-cs"/>
              </a:rPr>
              <a:t>ทุกกรณี</a:t>
            </a:r>
            <a:endParaRPr kumimoji="0" lang="en-US" sz="2800" b="0" i="0" u="none" strike="noStrike" kern="0" cap="none" spc="0" normalizeH="0" baseline="0" noProof="0" dirty="0" smtClean="0">
              <a:ln>
                <a:noFill/>
              </a:ln>
              <a:solidFill>
                <a:schemeClr val="bg1"/>
              </a:solidFill>
              <a:effectLst/>
              <a:uLnTx/>
              <a:uFillTx/>
              <a:latin typeface="+mn-lt"/>
              <a:ea typeface="+mn-ea"/>
              <a:cs typeface="+mn-cs"/>
            </a:endParaRPr>
          </a:p>
          <a:p>
            <a:pPr marL="342900" marR="0" lvl="0" indent="-342900" algn="ctr" defTabSz="914400" rtl="0" eaLnBrk="1" fontAlgn="base" latinLnBrk="0" hangingPunct="1">
              <a:lnSpc>
                <a:spcPct val="100000"/>
              </a:lnSpc>
              <a:spcBef>
                <a:spcPct val="20000"/>
              </a:spcBef>
              <a:spcAft>
                <a:spcPct val="0"/>
              </a:spcAft>
              <a:buClr>
                <a:srgbClr val="B4CCE2"/>
              </a:buClr>
              <a:buSzTx/>
              <a:buFontTx/>
              <a:buChar char="•"/>
              <a:tabLst/>
              <a:defRPr/>
            </a:pPr>
            <a:endParaRPr kumimoji="0" lang="th-TH" sz="2800" b="0" i="0" u="none" strike="noStrike" kern="0" cap="none" spc="0" normalizeH="0" baseline="0" noProof="0" dirty="0">
              <a:ln>
                <a:noFill/>
              </a:ln>
              <a:solidFill>
                <a:schemeClr val="bg1"/>
              </a:solidFill>
              <a:effectLst/>
              <a:uLnTx/>
              <a:uFillTx/>
              <a:latin typeface="+mn-lt"/>
              <a:ea typeface="+mn-ea"/>
              <a:cs typeface="+mn-cs"/>
            </a:endParaRPr>
          </a:p>
        </p:txBody>
      </p:sp>
      <p:sp>
        <p:nvSpPr>
          <p:cNvPr id="6" name="Content Placeholder 2"/>
          <p:cNvSpPr txBox="1">
            <a:spLocks/>
          </p:cNvSpPr>
          <p:nvPr/>
        </p:nvSpPr>
        <p:spPr bwMode="auto">
          <a:xfrm>
            <a:off x="1841500" y="3860800"/>
            <a:ext cx="2501900" cy="1130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ts val="0"/>
              </a:spcBef>
              <a:spcAft>
                <a:spcPct val="0"/>
              </a:spcAft>
              <a:buClr>
                <a:srgbClr val="B4CCE2"/>
              </a:buClr>
              <a:buSzTx/>
              <a:buFontTx/>
              <a:buNone/>
              <a:tabLst/>
              <a:defRPr/>
            </a:pPr>
            <a:r>
              <a:rPr kumimoji="0" lang="th-TH" sz="3200" i="0" u="none" strike="noStrike" kern="0" cap="none" spc="0" normalizeH="0" baseline="0" noProof="0" dirty="0" smtClean="0">
                <a:ln>
                  <a:noFill/>
                </a:ln>
                <a:solidFill>
                  <a:schemeClr val="tx1"/>
                </a:solidFill>
                <a:effectLst/>
                <a:uLnTx/>
                <a:uFillTx/>
                <a:latin typeface="+mn-lt"/>
                <a:ea typeface="+mn-ea"/>
                <a:cs typeface="+mn-cs"/>
              </a:rPr>
              <a:t>นายจ้างปิดงาน</a:t>
            </a:r>
            <a:endParaRPr kumimoji="0" lang="en-US" sz="320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1" fontAlgn="base" latinLnBrk="0" hangingPunct="1">
              <a:lnSpc>
                <a:spcPct val="100000"/>
              </a:lnSpc>
              <a:spcBef>
                <a:spcPts val="0"/>
              </a:spcBef>
              <a:spcAft>
                <a:spcPct val="0"/>
              </a:spcAft>
              <a:buClr>
                <a:srgbClr val="B4CCE2"/>
              </a:buClr>
              <a:buSzTx/>
              <a:buFontTx/>
              <a:buNone/>
              <a:tabLst/>
              <a:defRPr/>
            </a:pPr>
            <a:r>
              <a:rPr kumimoji="0" lang="th-TH" sz="3200" i="0" u="none" strike="noStrike" kern="0" cap="none" spc="0" normalizeH="0" baseline="0" noProof="0" dirty="0" smtClean="0">
                <a:ln>
                  <a:noFill/>
                </a:ln>
                <a:solidFill>
                  <a:schemeClr val="tx1"/>
                </a:solidFill>
                <a:effectLst/>
                <a:uLnTx/>
                <a:uFillTx/>
                <a:latin typeface="+mn-lt"/>
                <a:ea typeface="+mn-ea"/>
                <a:cs typeface="+mn-cs"/>
              </a:rPr>
              <a:t>ลูกจ้างนัดหยุดงาน</a:t>
            </a:r>
            <a:endParaRPr kumimoji="0" lang="en-US" sz="3200" i="0" u="none" strike="noStrike" kern="0" cap="none" spc="0" normalizeH="0" baseline="0" noProof="0" dirty="0" smtClean="0">
              <a:ln>
                <a:noFill/>
              </a:ln>
              <a:solidFill>
                <a:schemeClr val="tx1"/>
              </a:solidFill>
              <a:effectLst/>
              <a:uLnTx/>
              <a:uFillTx/>
              <a:latin typeface="+mn-lt"/>
              <a:ea typeface="+mn-ea"/>
              <a:cs typeface="+mn-cs"/>
            </a:endParaRPr>
          </a:p>
        </p:txBody>
      </p:sp>
      <p:sp>
        <p:nvSpPr>
          <p:cNvPr id="7" name="&quot;No&quot; Symbol 6"/>
          <p:cNvSpPr/>
          <p:nvPr/>
        </p:nvSpPr>
        <p:spPr bwMode="auto">
          <a:xfrm>
            <a:off x="2374900" y="2438400"/>
            <a:ext cx="1332000" cy="1224000"/>
          </a:xfrm>
          <a:prstGeom prst="noSmoking">
            <a:avLst>
              <a:gd name="adj" fmla="val 6036"/>
            </a:avLst>
          </a:prstGeom>
          <a:solidFill>
            <a:srgbClr val="FF0000"/>
          </a:solid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th-TH" sz="1000" b="1" i="0" u="none" strike="noStrike" cap="none" normalizeH="0" baseline="0" smtClean="0">
              <a:ln>
                <a:noFill/>
              </a:ln>
              <a:solidFill>
                <a:schemeClr val="bg1"/>
              </a:solidFill>
              <a:effectLst/>
              <a:latin typeface="Arial" pitchFamily="34" charset="0"/>
            </a:endParaRPr>
          </a:p>
        </p:txBody>
      </p:sp>
      <p:sp>
        <p:nvSpPr>
          <p:cNvPr id="3" name="Content Placeholder 2"/>
          <p:cNvSpPr>
            <a:spLocks noGrp="1"/>
          </p:cNvSpPr>
          <p:nvPr>
            <p:ph sz="half" idx="1"/>
          </p:nvPr>
        </p:nvSpPr>
        <p:spPr>
          <a:xfrm>
            <a:off x="2501900" y="2603500"/>
            <a:ext cx="1152000" cy="787400"/>
          </a:xfrm>
          <a:noFill/>
          <a:ln>
            <a:noFill/>
          </a:ln>
        </p:spPr>
        <p:style>
          <a:lnRef idx="2">
            <a:schemeClr val="accent3"/>
          </a:lnRef>
          <a:fillRef idx="1">
            <a:schemeClr val="lt1"/>
          </a:fillRef>
          <a:effectRef idx="0">
            <a:schemeClr val="accent3"/>
          </a:effectRef>
          <a:fontRef idx="minor">
            <a:schemeClr val="dk1"/>
          </a:fontRef>
        </p:style>
        <p:txBody>
          <a:bodyPr tIns="0"/>
          <a:lstStyle/>
          <a:p>
            <a:pPr>
              <a:buNone/>
            </a:pPr>
            <a:r>
              <a:rPr lang="th-TH" sz="6000" b="1" dirty="0" smtClean="0">
                <a:effectLst>
                  <a:outerShdw blurRad="38100" dist="38100" dir="2700000" algn="tl">
                    <a:srgbClr val="000000">
                      <a:alpha val="43137"/>
                    </a:srgbClr>
                  </a:outerShdw>
                </a:effectLst>
              </a:rPr>
              <a:t>ห้าม</a:t>
            </a:r>
            <a:endParaRPr lang="th-TH" sz="6000" dirty="0">
              <a:effectLst>
                <a:outerShdw blurRad="38100" dist="38100" dir="2700000" algn="tl">
                  <a:srgbClr val="000000">
                    <a:alpha val="43137"/>
                  </a:srgbClr>
                </a:outerShdw>
              </a:effectLst>
            </a:endParaRPr>
          </a:p>
        </p:txBody>
      </p:sp>
      <p:pic>
        <p:nvPicPr>
          <p:cNvPr id="8" name="Picture 7"/>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quot;No&quot; Symbol 6"/>
          <p:cNvSpPr/>
          <p:nvPr/>
        </p:nvSpPr>
        <p:spPr bwMode="auto">
          <a:xfrm>
            <a:off x="4241800" y="2120900"/>
            <a:ext cx="863600" cy="800100"/>
          </a:xfrm>
          <a:prstGeom prst="noSmoking">
            <a:avLst>
              <a:gd name="adj" fmla="val 274"/>
            </a:avLst>
          </a:prstGeom>
          <a:solidFill>
            <a:srgbClr val="FF0000"/>
          </a:solid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th-TH" sz="500" b="1" i="0" u="none" strike="noStrike" cap="none" normalizeH="0" baseline="0" smtClean="0">
              <a:ln>
                <a:noFill/>
              </a:ln>
              <a:solidFill>
                <a:schemeClr val="bg1"/>
              </a:solidFill>
              <a:effectLst/>
              <a:latin typeface="Arial" pitchFamily="34" charset="0"/>
            </a:endParaRPr>
          </a:p>
        </p:txBody>
      </p:sp>
      <p:sp>
        <p:nvSpPr>
          <p:cNvPr id="5" name="Title 4"/>
          <p:cNvSpPr>
            <a:spLocks noGrp="1"/>
          </p:cNvSpPr>
          <p:nvPr>
            <p:ph type="title"/>
          </p:nvPr>
        </p:nvSpPr>
        <p:spPr/>
        <p:txBody>
          <a:bodyPr/>
          <a:lstStyle/>
          <a:p>
            <a:r>
              <a:rPr lang="th-TH" b="1" dirty="0" smtClean="0"/>
              <a:t>การคุ้มครองลูกจ้าง</a:t>
            </a:r>
            <a:endParaRPr lang="th-TH" b="1" dirty="0"/>
          </a:p>
        </p:txBody>
      </p:sp>
      <p:sp>
        <p:nvSpPr>
          <p:cNvPr id="6" name="Content Placeholder 5"/>
          <p:cNvSpPr>
            <a:spLocks noGrp="1"/>
          </p:cNvSpPr>
          <p:nvPr>
            <p:ph idx="1"/>
          </p:nvPr>
        </p:nvSpPr>
        <p:spPr>
          <a:xfrm>
            <a:off x="1828800" y="2197100"/>
            <a:ext cx="7162800" cy="4038600"/>
          </a:xfrm>
        </p:spPr>
        <p:txBody>
          <a:bodyPr/>
          <a:lstStyle/>
          <a:p>
            <a:pPr algn="ctr">
              <a:buNone/>
            </a:pPr>
            <a:r>
              <a:rPr lang="th-TH" sz="4000" b="1" dirty="0" smtClean="0"/>
              <a:t>ห้าม</a:t>
            </a:r>
            <a:r>
              <a:rPr lang="th-TH" sz="2800" b="1" dirty="0" smtClean="0"/>
              <a:t>     </a:t>
            </a:r>
            <a:r>
              <a:rPr lang="th-TH" sz="3600" b="1" dirty="0" smtClean="0"/>
              <a:t>นายจ้าง</a:t>
            </a:r>
            <a:endParaRPr lang="en-US" sz="2800" b="1" dirty="0" smtClean="0"/>
          </a:p>
          <a:p>
            <a:pPr algn="ctr">
              <a:lnSpc>
                <a:spcPct val="150000"/>
              </a:lnSpc>
              <a:buNone/>
            </a:pPr>
            <a:r>
              <a:rPr lang="th-TH" sz="2800" b="1" dirty="0" smtClean="0"/>
              <a:t>เลิกจ้าง  หรือโยกย้ายหน้าที่การงาน</a:t>
            </a:r>
          </a:p>
          <a:p>
            <a:pPr>
              <a:buNone/>
            </a:pPr>
            <a:endParaRPr lang="en-US" dirty="0" smtClean="0"/>
          </a:p>
          <a:p>
            <a:pPr algn="ctr">
              <a:buNone/>
            </a:pPr>
            <a:r>
              <a:rPr lang="th-TH" sz="2800" b="1" spc="50" dirty="0" smtClean="0"/>
              <a:t>ลูกจ้างซึ่งเกี่ยวกับข้อเรียกร้องในระหว่าง</a:t>
            </a:r>
            <a:endParaRPr lang="en-US" sz="2800" b="1" spc="50" dirty="0" smtClean="0"/>
          </a:p>
          <a:p>
            <a:pPr algn="ctr">
              <a:buNone/>
            </a:pPr>
            <a:r>
              <a:rPr lang="th-TH" sz="2800" b="1" spc="50" dirty="0" smtClean="0"/>
              <a:t>การดำเนินการตามขั้นตอนในการร่วมเจรจาต่อรอง</a:t>
            </a:r>
            <a:endParaRPr lang="en-US" sz="2800" b="1" spc="50" dirty="0" smtClean="0"/>
          </a:p>
          <a:p>
            <a:pPr algn="ctr">
              <a:buNone/>
            </a:pPr>
            <a:r>
              <a:rPr lang="en-US" sz="2800" b="1" spc="300" dirty="0" smtClean="0"/>
              <a:t>(</a:t>
            </a:r>
            <a:r>
              <a:rPr lang="th-TH" sz="2800" b="1" spc="300" dirty="0" smtClean="0"/>
              <a:t>ยกเว้นลูกจ้างกระทำผิดร้ายแรง</a:t>
            </a:r>
            <a:r>
              <a:rPr lang="en-US" sz="2800" b="1" spc="300" dirty="0" smtClean="0"/>
              <a:t>)</a:t>
            </a:r>
          </a:p>
          <a:p>
            <a:pPr algn="r">
              <a:buNone/>
            </a:pPr>
            <a:r>
              <a:rPr lang="th-TH" b="1" dirty="0" smtClean="0"/>
              <a:t>มาตรา ๓๔</a:t>
            </a:r>
            <a:endParaRPr lang="th-TH" dirty="0"/>
          </a:p>
        </p:txBody>
      </p:sp>
      <p:pic>
        <p:nvPicPr>
          <p:cNvPr id="8" name="Picture 7"/>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quot;No&quot; Symbol 3"/>
          <p:cNvSpPr/>
          <p:nvPr/>
        </p:nvSpPr>
        <p:spPr bwMode="auto">
          <a:xfrm>
            <a:off x="4368800" y="2057400"/>
            <a:ext cx="863600" cy="800100"/>
          </a:xfrm>
          <a:prstGeom prst="noSmoking">
            <a:avLst>
              <a:gd name="adj" fmla="val 274"/>
            </a:avLst>
          </a:prstGeom>
          <a:solidFill>
            <a:srgbClr val="FF0000"/>
          </a:solid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th-TH" sz="500" b="1" i="0" u="none" strike="noStrike" cap="none" normalizeH="0" baseline="0" smtClean="0">
              <a:ln>
                <a:noFill/>
              </a:ln>
              <a:solidFill>
                <a:schemeClr val="bg1"/>
              </a:solidFill>
              <a:effectLst/>
              <a:latin typeface="Arial" pitchFamily="34" charset="0"/>
            </a:endParaRPr>
          </a:p>
        </p:txBody>
      </p:sp>
      <p:sp>
        <p:nvSpPr>
          <p:cNvPr id="2" name="Title 1"/>
          <p:cNvSpPr>
            <a:spLocks noGrp="1"/>
          </p:cNvSpPr>
          <p:nvPr>
            <p:ph type="title"/>
          </p:nvPr>
        </p:nvSpPr>
        <p:spPr/>
        <p:txBody>
          <a:bodyPr/>
          <a:lstStyle/>
          <a:p>
            <a:r>
              <a:rPr lang="th-TH" b="1" dirty="0" smtClean="0"/>
              <a:t>การคุ้มครองลูกจ้าง</a:t>
            </a:r>
            <a:endParaRPr lang="th-TH" b="1" dirty="0"/>
          </a:p>
        </p:txBody>
      </p:sp>
      <p:sp>
        <p:nvSpPr>
          <p:cNvPr id="3" name="Content Placeholder 2"/>
          <p:cNvSpPr>
            <a:spLocks noGrp="1"/>
          </p:cNvSpPr>
          <p:nvPr>
            <p:ph idx="1"/>
          </p:nvPr>
        </p:nvSpPr>
        <p:spPr/>
        <p:txBody>
          <a:bodyPr/>
          <a:lstStyle/>
          <a:p>
            <a:pPr algn="ctr">
              <a:buNone/>
            </a:pPr>
            <a:r>
              <a:rPr lang="th-TH" sz="4000" b="1" dirty="0" smtClean="0"/>
              <a:t>ห้าม  </a:t>
            </a:r>
            <a:r>
              <a:rPr lang="th-TH" sz="3600" b="1" dirty="0" smtClean="0"/>
              <a:t>นายจ้าง</a:t>
            </a:r>
            <a:endParaRPr lang="en-US" sz="3200" b="1" dirty="0" smtClean="0"/>
          </a:p>
          <a:p>
            <a:pPr algn="ctr">
              <a:buNone/>
            </a:pPr>
            <a:r>
              <a:rPr lang="th-TH" sz="2800" b="1" dirty="0" smtClean="0"/>
              <a:t>เลิกจ้าง</a:t>
            </a:r>
            <a:endParaRPr lang="en-US" sz="2800" b="1" dirty="0" smtClean="0"/>
          </a:p>
          <a:p>
            <a:pPr algn="ctr">
              <a:buNone/>
            </a:pPr>
            <a:r>
              <a:rPr lang="th-TH" sz="2800" b="1" dirty="0" smtClean="0"/>
              <a:t>โยกย้ายหน้าที่การงาน</a:t>
            </a:r>
            <a:endParaRPr lang="en-US" sz="2800" b="1" dirty="0" smtClean="0"/>
          </a:p>
          <a:p>
            <a:pPr algn="ctr">
              <a:buNone/>
            </a:pPr>
            <a:r>
              <a:rPr lang="th-TH" sz="2800" b="1" dirty="0" smtClean="0"/>
              <a:t>ลูกจ้างซึ่งเกี่ยวข้องกับข้อเรียกร้องในระหว่างที่</a:t>
            </a:r>
            <a:endParaRPr lang="en-US" sz="2800" b="1" dirty="0" smtClean="0"/>
          </a:p>
          <a:p>
            <a:pPr algn="ctr">
              <a:buNone/>
            </a:pPr>
            <a:r>
              <a:rPr lang="th-TH" sz="2800" b="1" dirty="0" smtClean="0"/>
              <a:t>ข้อตกลงเกี่ยวกับสภาพการจ้าง  หรือคำวินิจฉัยชี้ขาดมีผลใช้บังคับ</a:t>
            </a:r>
            <a:endParaRPr lang="en-US" sz="2800" b="1" dirty="0" smtClean="0"/>
          </a:p>
          <a:p>
            <a:pPr algn="ctr">
              <a:buNone/>
            </a:pPr>
            <a:r>
              <a:rPr lang="en-US" sz="2800" b="1" dirty="0" smtClean="0"/>
              <a:t>(</a:t>
            </a:r>
            <a:r>
              <a:rPr lang="th-TH" sz="2800" b="1" dirty="0" smtClean="0"/>
              <a:t>เว้นแต่ลูกจ้างทำผิดร้ายแรง</a:t>
            </a:r>
            <a:r>
              <a:rPr lang="en-US" sz="2800" b="1" dirty="0" smtClean="0"/>
              <a:t>)</a:t>
            </a:r>
          </a:p>
          <a:p>
            <a:pPr algn="r">
              <a:buNone/>
            </a:pPr>
            <a:r>
              <a:rPr lang="th-TH" b="1" dirty="0" smtClean="0"/>
              <a:t>มาตรา ๓๗</a:t>
            </a:r>
            <a:endParaRPr lang="th-TH" dirty="0" smtClean="0"/>
          </a:p>
        </p:txBody>
      </p:sp>
      <p:pic>
        <p:nvPicPr>
          <p:cNvPr id="5" name="Picture 4"/>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การร่วมปรึกษาหารือ</a:t>
            </a:r>
            <a:endParaRPr lang="th-TH" b="1" dirty="0"/>
          </a:p>
        </p:txBody>
      </p:sp>
      <p:sp>
        <p:nvSpPr>
          <p:cNvPr id="3" name="Content Placeholder 2"/>
          <p:cNvSpPr>
            <a:spLocks noGrp="1"/>
          </p:cNvSpPr>
          <p:nvPr>
            <p:ph idx="1"/>
          </p:nvPr>
        </p:nvSpPr>
        <p:spPr>
          <a:xfrm>
            <a:off x="1016000" y="2032000"/>
            <a:ext cx="8064000" cy="4038600"/>
          </a:xfrm>
        </p:spPr>
        <p:txBody>
          <a:bodyPr/>
          <a:lstStyle/>
          <a:p>
            <a:pPr>
              <a:spcBef>
                <a:spcPts val="0"/>
              </a:spcBef>
              <a:buNone/>
            </a:pPr>
            <a:r>
              <a:rPr lang="th-TH" sz="3200" b="1" dirty="0" smtClean="0"/>
              <a:t>คณะกิจการสัมพันธ์</a:t>
            </a:r>
            <a:endParaRPr lang="en-US" sz="3200" b="1" dirty="0" smtClean="0"/>
          </a:p>
          <a:p>
            <a:pPr marL="723900">
              <a:spcBef>
                <a:spcPts val="0"/>
              </a:spcBef>
              <a:buClr>
                <a:srgbClr val="002060"/>
              </a:buClr>
              <a:buFont typeface="Wingdings" pitchFamily="2" charset="2"/>
              <a:buChar char="§"/>
            </a:pPr>
            <a:r>
              <a:rPr lang="th-TH" sz="2800" b="1" dirty="0" smtClean="0"/>
              <a:t>กรรมการรัฐวิสากิจ</a:t>
            </a:r>
            <a:endParaRPr lang="en-US" sz="2800" b="1" dirty="0" smtClean="0"/>
          </a:p>
          <a:p>
            <a:pPr marL="723900">
              <a:spcBef>
                <a:spcPts val="0"/>
              </a:spcBef>
              <a:buClr>
                <a:srgbClr val="002060"/>
              </a:buClr>
              <a:buFont typeface="Wingdings" pitchFamily="2" charset="2"/>
              <a:buChar char="§"/>
            </a:pPr>
            <a:r>
              <a:rPr lang="th-TH" sz="2800" b="1" dirty="0" smtClean="0"/>
              <a:t>ผู้แทนฝ่ายนายจ้าง  แต่งตั้งจากฝ่ายบริหาร ๕ - ๙ คน</a:t>
            </a:r>
            <a:endParaRPr lang="en-US" sz="2800" b="1" dirty="0" smtClean="0"/>
          </a:p>
          <a:p>
            <a:pPr marL="723900">
              <a:spcBef>
                <a:spcPts val="0"/>
              </a:spcBef>
              <a:buClr>
                <a:srgbClr val="002060"/>
              </a:buClr>
              <a:buFont typeface="Wingdings" pitchFamily="2" charset="2"/>
              <a:buChar char="§"/>
            </a:pPr>
            <a:r>
              <a:rPr lang="th-TH" sz="2800" b="1" dirty="0" smtClean="0"/>
              <a:t>ผู้แทนฝ่ายลูกจ้าง  แต่งตั้งจากสมาชิกสหภาพแรงงาน หรือลูกจ้าง ๕ - ๙ คน</a:t>
            </a:r>
          </a:p>
          <a:p>
            <a:pPr marL="723900">
              <a:spcBef>
                <a:spcPts val="0"/>
              </a:spcBef>
              <a:buClr>
                <a:srgbClr val="002060"/>
              </a:buClr>
              <a:buNone/>
            </a:pPr>
            <a:endParaRPr lang="en-US" sz="1000" b="1" dirty="0" smtClean="0"/>
          </a:p>
          <a:p>
            <a:pPr algn="ctr">
              <a:spcBef>
                <a:spcPts val="0"/>
              </a:spcBef>
              <a:buNone/>
            </a:pPr>
            <a:r>
              <a:rPr lang="en-US" sz="2800" b="1" spc="300" dirty="0" smtClean="0"/>
              <a:t>(</a:t>
            </a:r>
            <a:r>
              <a:rPr lang="th-TH" sz="2800" b="1" spc="300" dirty="0" smtClean="0"/>
              <a:t> วาระการดำรงตำแหน่ง ๒ ปี</a:t>
            </a:r>
            <a:r>
              <a:rPr lang="en-US" sz="2800" b="1" spc="300" dirty="0" smtClean="0"/>
              <a:t> )</a:t>
            </a:r>
            <a:r>
              <a:rPr lang="th-TH" sz="2800" b="1" dirty="0" smtClean="0"/>
              <a:t> </a:t>
            </a:r>
            <a:endParaRPr lang="th-TH" sz="1800" b="1" dirty="0" smtClean="0"/>
          </a:p>
          <a:p>
            <a:pPr algn="r">
              <a:spcBef>
                <a:spcPts val="0"/>
              </a:spcBef>
              <a:buNone/>
            </a:pPr>
            <a:r>
              <a:rPr lang="th-TH" b="1" dirty="0" smtClean="0"/>
              <a:t>มาตรา ๑๙</a:t>
            </a:r>
            <a:r>
              <a:rPr lang="en-US" b="1" dirty="0" smtClean="0"/>
              <a:t>,</a:t>
            </a:r>
            <a:r>
              <a:rPr lang="th-TH" b="1" dirty="0" smtClean="0"/>
              <a:t>๒๐</a:t>
            </a:r>
            <a:endParaRPr lang="en-US" sz="2800" b="1" spc="300" dirty="0" smtClean="0"/>
          </a:p>
          <a:p>
            <a:pPr marL="324000">
              <a:spcBef>
                <a:spcPts val="0"/>
              </a:spcBef>
              <a:buNone/>
            </a:pPr>
            <a:r>
              <a:rPr lang="th-TH" sz="3200" b="1" dirty="0" smtClean="0"/>
              <a:t>การประชุม</a:t>
            </a:r>
            <a:endParaRPr lang="en-US" sz="3200" b="1" spc="300" dirty="0" smtClean="0"/>
          </a:p>
          <a:p>
            <a:pPr marL="723900" indent="-368300">
              <a:spcBef>
                <a:spcPts val="0"/>
              </a:spcBef>
              <a:buClr>
                <a:srgbClr val="002060"/>
              </a:buClr>
              <a:buFont typeface="Wingdings" pitchFamily="2" charset="2"/>
              <a:buChar char="§"/>
              <a:tabLst>
                <a:tab pos="355600" algn="l"/>
              </a:tabLst>
            </a:pPr>
            <a:r>
              <a:rPr lang="th-TH" sz="2800" b="1" dirty="0" smtClean="0"/>
              <a:t>ต้องจัดให้มีการประชุมเดือนละ ๑ ครั้ง </a:t>
            </a:r>
            <a:endParaRPr lang="en-US" sz="2800" b="1" dirty="0" smtClean="0"/>
          </a:p>
          <a:p>
            <a:pPr marL="723900" indent="0">
              <a:spcBef>
                <a:spcPts val="0"/>
              </a:spcBef>
              <a:buClr>
                <a:srgbClr val="002060"/>
              </a:buClr>
              <a:buNone/>
              <a:tabLst>
                <a:tab pos="355600" algn="l"/>
              </a:tabLst>
            </a:pPr>
            <a:r>
              <a:rPr lang="en-US" sz="2800" b="1" dirty="0" smtClean="0"/>
              <a:t>(</a:t>
            </a:r>
            <a:r>
              <a:rPr lang="th-TH" sz="2800" b="1" dirty="0" smtClean="0"/>
              <a:t>หรือตามที่กรรมการ ๒ ใน ๓ ร้องขอ</a:t>
            </a:r>
            <a:r>
              <a:rPr lang="en-US" sz="2800" b="1" dirty="0" smtClean="0"/>
              <a:t>)</a:t>
            </a:r>
          </a:p>
          <a:p>
            <a:pPr algn="ctr">
              <a:spcBef>
                <a:spcPts val="0"/>
              </a:spcBef>
              <a:buNone/>
            </a:pPr>
            <a:endParaRPr lang="en-US" sz="2800" b="1" spc="300" dirty="0" smtClean="0"/>
          </a:p>
          <a:p>
            <a:pPr algn="r">
              <a:buNone/>
            </a:pPr>
            <a:endParaRPr lang="th-TH" dirty="0" smtClean="0"/>
          </a:p>
          <a:p>
            <a:endParaRPr lang="th-TH" dirty="0"/>
          </a:p>
        </p:txBody>
      </p:sp>
      <p:pic>
        <p:nvPicPr>
          <p:cNvPr id="4" name="Picture 3"/>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อำนาจหน้าที่</a:t>
            </a:r>
            <a:endParaRPr lang="th-TH" b="1" dirty="0"/>
          </a:p>
        </p:txBody>
      </p:sp>
      <p:sp>
        <p:nvSpPr>
          <p:cNvPr id="3" name="Content Placeholder 2"/>
          <p:cNvSpPr>
            <a:spLocks noGrp="1"/>
          </p:cNvSpPr>
          <p:nvPr>
            <p:ph idx="1"/>
          </p:nvPr>
        </p:nvSpPr>
        <p:spPr/>
        <p:txBody>
          <a:bodyPr/>
          <a:lstStyle/>
          <a:p>
            <a:pPr>
              <a:buClr>
                <a:srgbClr val="002060"/>
              </a:buClr>
              <a:buFont typeface="Wingdings" pitchFamily="2" charset="2"/>
              <a:buChar char="§"/>
            </a:pPr>
            <a:r>
              <a:rPr lang="th-TH" sz="2800" b="1" dirty="0" smtClean="0"/>
              <a:t>พิจารณาให้ความเห็นการปรับปรุงประสิทธิภาพของรัฐวิสาหกิจ</a:t>
            </a:r>
            <a:endParaRPr lang="en-US" sz="2800" b="1" dirty="0" smtClean="0"/>
          </a:p>
          <a:p>
            <a:pPr>
              <a:buClr>
                <a:srgbClr val="002060"/>
              </a:buClr>
              <a:buFont typeface="Wingdings" pitchFamily="2" charset="2"/>
              <a:buChar char="§"/>
            </a:pPr>
            <a:r>
              <a:rPr lang="th-TH" sz="2800" b="1" dirty="0" smtClean="0"/>
              <a:t>ส่งเสริมและพัฒนาการแรงงานสัมพันธ์</a:t>
            </a:r>
            <a:endParaRPr lang="en-US" sz="2800" b="1" dirty="0" smtClean="0"/>
          </a:p>
          <a:p>
            <a:pPr>
              <a:buClr>
                <a:srgbClr val="002060"/>
              </a:buClr>
              <a:buFont typeface="Wingdings" pitchFamily="2" charset="2"/>
              <a:buChar char="§"/>
            </a:pPr>
            <a:r>
              <a:rPr lang="th-TH" sz="2800" b="1" dirty="0" smtClean="0"/>
              <a:t>หาทางปรองดองและระงับข้อขัดแย้ง</a:t>
            </a:r>
            <a:endParaRPr lang="en-US" sz="2800" b="1" dirty="0" smtClean="0"/>
          </a:p>
          <a:p>
            <a:pPr>
              <a:buClr>
                <a:srgbClr val="002060"/>
              </a:buClr>
              <a:buFont typeface="Wingdings" pitchFamily="2" charset="2"/>
              <a:buChar char="§"/>
            </a:pPr>
            <a:r>
              <a:rPr lang="th-TH" sz="2800" b="1" dirty="0" smtClean="0"/>
              <a:t>พิจารณาปรับปรุงระเบียบข้อบังคับ</a:t>
            </a:r>
            <a:endParaRPr lang="en-US" sz="2800" b="1" dirty="0" smtClean="0"/>
          </a:p>
          <a:p>
            <a:pPr>
              <a:buClr>
                <a:srgbClr val="002060"/>
              </a:buClr>
              <a:buFont typeface="Wingdings" pitchFamily="2" charset="2"/>
              <a:buChar char="§"/>
            </a:pPr>
            <a:r>
              <a:rPr lang="th-TH" sz="2800" b="1" dirty="0" smtClean="0"/>
              <a:t>ปรึกษาหารือเรื่องคำร้องทุกข์</a:t>
            </a:r>
            <a:endParaRPr lang="en-US" sz="2800" b="1" dirty="0" smtClean="0"/>
          </a:p>
          <a:p>
            <a:pPr>
              <a:buClr>
                <a:srgbClr val="002060"/>
              </a:buClr>
              <a:buFont typeface="Wingdings" pitchFamily="2" charset="2"/>
              <a:buChar char="§"/>
            </a:pPr>
            <a:r>
              <a:rPr lang="th-TH" sz="2800" b="1" dirty="0" smtClean="0"/>
              <a:t>ปรึกษาหารือเพื่อพิจารณาปรับปรุงสภาพการจ้าง</a:t>
            </a:r>
            <a:endParaRPr lang="en-US" sz="2800" b="1" dirty="0" smtClean="0"/>
          </a:p>
          <a:p>
            <a:pPr algn="r">
              <a:spcBef>
                <a:spcPts val="0"/>
              </a:spcBef>
              <a:buNone/>
            </a:pPr>
            <a:endParaRPr lang="th-TH" b="1" dirty="0" smtClean="0"/>
          </a:p>
          <a:p>
            <a:pPr algn="r">
              <a:spcBef>
                <a:spcPts val="0"/>
              </a:spcBef>
              <a:buNone/>
            </a:pPr>
            <a:r>
              <a:rPr lang="th-TH" b="1" dirty="0" smtClean="0"/>
              <a:t>มาตรา ๒๓</a:t>
            </a:r>
            <a:endParaRPr lang="en-US" sz="2800" b="1" spc="300" dirty="0" smtClean="0"/>
          </a:p>
          <a:p>
            <a:pPr>
              <a:buNone/>
            </a:pPr>
            <a:endParaRPr lang="th-TH" dirty="0"/>
          </a:p>
        </p:txBody>
      </p:sp>
      <p:pic>
        <p:nvPicPr>
          <p:cNvPr id="4" name="Picture 3"/>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t>“</a:t>
            </a:r>
            <a:r>
              <a:rPr lang="th-TH" b="1" dirty="0" smtClean="0"/>
              <a:t>ปรึกษาหารือเพื่อพิจารณาปรับปรุงสภาพการจ้าง</a:t>
            </a:r>
            <a:r>
              <a:rPr lang="en-US" b="1" dirty="0" smtClean="0"/>
              <a:t>”</a:t>
            </a:r>
            <a:endParaRPr lang="th-TH" b="1" dirty="0"/>
          </a:p>
        </p:txBody>
      </p:sp>
      <p:sp>
        <p:nvSpPr>
          <p:cNvPr id="6" name="Content Placeholder 5"/>
          <p:cNvSpPr>
            <a:spLocks noGrp="1"/>
          </p:cNvSpPr>
          <p:nvPr>
            <p:ph idx="1"/>
          </p:nvPr>
        </p:nvSpPr>
        <p:spPr>
          <a:xfrm>
            <a:off x="1435100" y="2133600"/>
            <a:ext cx="7556500" cy="4038600"/>
          </a:xfrm>
        </p:spPr>
        <p:txBody>
          <a:bodyPr/>
          <a:lstStyle/>
          <a:p>
            <a:pPr>
              <a:buNone/>
            </a:pPr>
            <a:r>
              <a:rPr lang="th-TH" b="1" dirty="0" smtClean="0"/>
              <a:t>๓๐๓๖-๓๐๓๘ / ๒๕๕๐</a:t>
            </a:r>
            <a:endParaRPr lang="en-US" b="1" dirty="0" smtClean="0"/>
          </a:p>
          <a:p>
            <a:pPr indent="381000" algn="thaiDist">
              <a:buNone/>
            </a:pPr>
            <a:r>
              <a:rPr lang="th-TH" sz="2800" b="1" dirty="0" smtClean="0"/>
              <a:t>หากคณะกรรมการกิจการสัมพันธ์ปรับปรุงสภาพการจ้างใด  โดยกระทำด้วยการปรึกษาหารือกันโดยชอบ  กล่าวคือ  มีการพิจารณาโดยถูกต้องตามขั้นตอนและมีเหตุผลเพียงพอ  อีกทั้งไม่เป็นการกลั่นแกล้งบุคคลใดบุคคลหนึ่งแล้ว  การปรับปรุงสภาพการจ้างตามกระบวนการนี้ย่อมมีเหตุผลใช้บังคับแก่ลูกจ้างในรัฐวิสาหกิจ  รวมถึงฝ่ายบริหารด้วย ไม่ว่าการปรับปรุงสภาพการจ้างนั้น  จะทำให้สภาพการจ้างต่ำกว่าเดิมหรือลดใช้ประโยชน์ของลูกจ้างก็ตาม...</a:t>
            </a:r>
            <a:endParaRPr lang="en-US" sz="2800" b="1" dirty="0" smtClean="0"/>
          </a:p>
          <a:p>
            <a:endParaRPr lang="th-TH" sz="2800" b="1" dirty="0"/>
          </a:p>
        </p:txBody>
      </p:sp>
      <p:pic>
        <p:nvPicPr>
          <p:cNvPr id="4" name="Picture 3"/>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th-TH" b="1" dirty="0" smtClean="0"/>
              <a:t>การคุ้มครอง</a:t>
            </a:r>
            <a:endParaRPr lang="th-TH" b="1" dirty="0"/>
          </a:p>
        </p:txBody>
      </p:sp>
      <p:sp>
        <p:nvSpPr>
          <p:cNvPr id="6" name="Content Placeholder 5"/>
          <p:cNvSpPr>
            <a:spLocks noGrp="1"/>
          </p:cNvSpPr>
          <p:nvPr>
            <p:ph idx="1"/>
          </p:nvPr>
        </p:nvSpPr>
        <p:spPr>
          <a:xfrm>
            <a:off x="1828800" y="2057400"/>
            <a:ext cx="7162800" cy="4038600"/>
          </a:xfrm>
        </p:spPr>
        <p:txBody>
          <a:bodyPr/>
          <a:lstStyle/>
          <a:p>
            <a:pPr indent="1181100">
              <a:buNone/>
            </a:pPr>
            <a:r>
              <a:rPr lang="th-TH" sz="2800" b="1" dirty="0" smtClean="0"/>
              <a:t>การเลิกจ้าง</a:t>
            </a:r>
            <a:endParaRPr lang="en-US" sz="2800" b="1" dirty="0" smtClean="0"/>
          </a:p>
          <a:p>
            <a:pPr indent="1003300">
              <a:buNone/>
              <a:tabLst>
                <a:tab pos="3225800" algn="l"/>
              </a:tabLst>
            </a:pPr>
            <a:r>
              <a:rPr lang="th-TH" sz="2800" b="1" dirty="0" smtClean="0"/>
              <a:t>การลดค่าจ้าง</a:t>
            </a:r>
            <a:r>
              <a:rPr lang="en-US" sz="2800" b="1" dirty="0" smtClean="0"/>
              <a:t>    </a:t>
            </a:r>
            <a:r>
              <a:rPr lang="th-TH" sz="2800" b="1" dirty="0" smtClean="0"/>
              <a:t>	</a:t>
            </a:r>
            <a:r>
              <a:rPr lang="th-TH" sz="3200" b="1" dirty="0" smtClean="0"/>
              <a:t>กรรมการกิจการสัมพันธ์</a:t>
            </a:r>
            <a:endParaRPr lang="en-US" sz="2800" b="1" dirty="0" smtClean="0"/>
          </a:p>
          <a:p>
            <a:pPr indent="1003300">
              <a:buNone/>
            </a:pPr>
            <a:r>
              <a:rPr lang="th-TH" sz="2800" b="1" dirty="0" smtClean="0"/>
              <a:t>การตัดค่าจ้าง</a:t>
            </a:r>
            <a:endParaRPr lang="en-US" sz="2800" b="1" dirty="0" smtClean="0"/>
          </a:p>
          <a:p>
            <a:pPr>
              <a:buNone/>
            </a:pPr>
            <a:r>
              <a:rPr lang="en-US" sz="1000" dirty="0" smtClean="0"/>
              <a:t> </a:t>
            </a:r>
          </a:p>
          <a:p>
            <a:pPr algn="ctr">
              <a:buNone/>
            </a:pPr>
            <a:r>
              <a:rPr lang="th-TH" sz="2800" b="1" spc="50" dirty="0" smtClean="0"/>
              <a:t>กระทำได้เมื่อนายจ้างยื่นคำร้องและขออนุญาต</a:t>
            </a:r>
          </a:p>
          <a:p>
            <a:pPr algn="ctr">
              <a:buNone/>
            </a:pPr>
            <a:r>
              <a:rPr lang="th-TH" sz="2800" b="1" spc="50" dirty="0" smtClean="0"/>
              <a:t>และได้รับอนุญาตจากศาลแรงงานแล้ว</a:t>
            </a:r>
            <a:endParaRPr lang="en-US" sz="2800" b="1" spc="50" dirty="0" smtClean="0"/>
          </a:p>
          <a:p>
            <a:pPr algn="ctr">
              <a:buNone/>
            </a:pPr>
            <a:r>
              <a:rPr lang="en-US" sz="2800" b="1" spc="300" dirty="0" smtClean="0"/>
              <a:t>(</a:t>
            </a:r>
            <a:r>
              <a:rPr lang="th-TH" sz="2800" b="1" spc="300" dirty="0" smtClean="0"/>
              <a:t> เว้นแต่กรรมการนั้นให้ความยินยอมไว้</a:t>
            </a:r>
            <a:r>
              <a:rPr lang="en-US" sz="2800" b="1" spc="300" dirty="0" smtClean="0"/>
              <a:t> )</a:t>
            </a:r>
          </a:p>
          <a:p>
            <a:pPr algn="ctr">
              <a:buNone/>
            </a:pPr>
            <a:endParaRPr lang="en-US" sz="1600" b="1" spc="300" dirty="0" smtClean="0"/>
          </a:p>
          <a:p>
            <a:pPr algn="r">
              <a:spcBef>
                <a:spcPts val="0"/>
              </a:spcBef>
              <a:buNone/>
            </a:pPr>
            <a:r>
              <a:rPr lang="th-TH" b="1" dirty="0" smtClean="0"/>
              <a:t>มาตรา ๒๔</a:t>
            </a:r>
            <a:endParaRPr lang="en-US" sz="2800" b="1" spc="300" dirty="0" smtClean="0"/>
          </a:p>
          <a:p>
            <a:pPr>
              <a:buNone/>
            </a:pPr>
            <a:endParaRPr lang="th-TH" dirty="0"/>
          </a:p>
        </p:txBody>
      </p:sp>
      <p:sp>
        <p:nvSpPr>
          <p:cNvPr id="7" name="Right Brace 6"/>
          <p:cNvSpPr/>
          <p:nvPr/>
        </p:nvSpPr>
        <p:spPr bwMode="auto">
          <a:xfrm>
            <a:off x="4597400" y="2159000"/>
            <a:ext cx="324000" cy="1440000"/>
          </a:xfrm>
          <a:prstGeom prst="rightBrace">
            <a:avLst>
              <a:gd name="adj1" fmla="val 51686"/>
              <a:gd name="adj2" fmla="val 50000"/>
            </a:avLst>
          </a:prstGeom>
          <a:ln w="38100">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th-TH" sz="1000" b="1" i="0" u="none" strike="noStrike" cap="none" normalizeH="0" baseline="0" smtClean="0">
              <a:ln>
                <a:noFill/>
              </a:ln>
              <a:solidFill>
                <a:schemeClr val="bg1"/>
              </a:solidFill>
              <a:effectLst/>
              <a:latin typeface="Arial" pitchFamily="34" charset="0"/>
            </a:endParaRPr>
          </a:p>
        </p:txBody>
      </p:sp>
      <p:pic>
        <p:nvPicPr>
          <p:cNvPr id="8" name="Picture 7"/>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th-TH" b="1" dirty="0" smtClean="0"/>
              <a:t>สหภาพแรงงาน</a:t>
            </a:r>
            <a:endParaRPr lang="th-TH" dirty="0"/>
          </a:p>
        </p:txBody>
      </p:sp>
      <p:sp>
        <p:nvSpPr>
          <p:cNvPr id="6" name="Content Placeholder 5"/>
          <p:cNvSpPr>
            <a:spLocks noGrp="1"/>
          </p:cNvSpPr>
          <p:nvPr>
            <p:ph idx="1"/>
          </p:nvPr>
        </p:nvSpPr>
        <p:spPr>
          <a:xfrm>
            <a:off x="1384300" y="2133600"/>
            <a:ext cx="7607300" cy="4038600"/>
          </a:xfrm>
        </p:spPr>
        <p:txBody>
          <a:bodyPr/>
          <a:lstStyle/>
          <a:p>
            <a:pPr>
              <a:buClr>
                <a:srgbClr val="002060"/>
              </a:buClr>
              <a:buFont typeface="Wingdings" pitchFamily="2" charset="2"/>
              <a:buChar char="§"/>
            </a:pPr>
            <a:r>
              <a:rPr lang="th-TH" sz="2800" b="1" spc="50" dirty="0" smtClean="0"/>
              <a:t>รัฐวิสาหกิจแต่ละแห่งมีสหภาพแรงงานได้เพียงสหภาพแรงงานเดียว</a:t>
            </a:r>
            <a:endParaRPr lang="en-US" sz="2800" b="1" spc="50" dirty="0" smtClean="0"/>
          </a:p>
          <a:p>
            <a:pPr>
              <a:buClr>
                <a:srgbClr val="002060"/>
              </a:buClr>
              <a:buFont typeface="Wingdings" pitchFamily="2" charset="2"/>
              <a:buChar char="§"/>
            </a:pPr>
            <a:r>
              <a:rPr lang="th-TH" sz="2800" b="1" spc="50" dirty="0" smtClean="0"/>
              <a:t>ลูกจ้างที่ไม่ใช่ฝ่ายบริหาร  บรรลุนิติภาวะ  และมีสัญชาติไทย </a:t>
            </a:r>
          </a:p>
          <a:p>
            <a:pPr indent="12700">
              <a:buClr>
                <a:srgbClr val="002060"/>
              </a:buClr>
              <a:buNone/>
            </a:pPr>
            <a:r>
              <a:rPr lang="th-TH" sz="2800" b="1" spc="50" dirty="0" smtClean="0"/>
              <a:t>มีสิทธิจัดตั้งสหภาพแรงงาน</a:t>
            </a:r>
            <a:endParaRPr lang="en-US" sz="2800" b="1" spc="50" dirty="0" smtClean="0"/>
          </a:p>
          <a:p>
            <a:pPr>
              <a:buClr>
                <a:srgbClr val="002060"/>
              </a:buClr>
              <a:buFont typeface="Wingdings" pitchFamily="2" charset="2"/>
              <a:buChar char="§"/>
            </a:pPr>
            <a:r>
              <a:rPr lang="th-TH" sz="2800" b="1" spc="50" dirty="0" smtClean="0"/>
              <a:t>สหภาพแรงงานต้องมีสมาชิก ๒๕</a:t>
            </a:r>
            <a:r>
              <a:rPr lang="en-US" sz="2800" b="1" spc="50" dirty="0" smtClean="0"/>
              <a:t>%</a:t>
            </a:r>
            <a:r>
              <a:rPr lang="th-TH" sz="2800" b="1" spc="50" dirty="0" smtClean="0"/>
              <a:t> ของลูกจ้างทั้งหมด</a:t>
            </a:r>
          </a:p>
          <a:p>
            <a:pPr>
              <a:buClr>
                <a:srgbClr val="002060"/>
              </a:buClr>
              <a:buFont typeface="Wingdings" pitchFamily="2" charset="2"/>
              <a:buChar char="§"/>
            </a:pPr>
            <a:endParaRPr lang="th-TH" sz="2800" b="1" spc="50" dirty="0" smtClean="0"/>
          </a:p>
          <a:p>
            <a:pPr>
              <a:buClr>
                <a:srgbClr val="002060"/>
              </a:buClr>
              <a:buNone/>
            </a:pPr>
            <a:endParaRPr lang="en-US" sz="2800" b="1" spc="50" dirty="0" smtClean="0"/>
          </a:p>
          <a:p>
            <a:pPr algn="r">
              <a:spcBef>
                <a:spcPts val="0"/>
              </a:spcBef>
              <a:buNone/>
            </a:pPr>
            <a:r>
              <a:rPr lang="th-TH" b="1" dirty="0" smtClean="0"/>
              <a:t>มาตรา ๔๐,๔๑,๔๒</a:t>
            </a:r>
            <a:endParaRPr lang="en-US" sz="2800" b="1" spc="300" dirty="0" smtClean="0"/>
          </a:p>
          <a:p>
            <a:endParaRPr lang="th-TH" dirty="0"/>
          </a:p>
        </p:txBody>
      </p:sp>
      <p:pic>
        <p:nvPicPr>
          <p:cNvPr id="4" name="Picture 3"/>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863600" y="2146300"/>
            <a:ext cx="3860800" cy="540000"/>
          </a:xfrm>
          <a:prstGeom prst="rect">
            <a:avLst/>
          </a:prstGeom>
          <a:ln>
            <a:noFill/>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th-TH" sz="1000" b="1" i="0" u="none" strike="noStrike" cap="none" normalizeH="0" baseline="0" smtClean="0">
              <a:ln>
                <a:noFill/>
              </a:ln>
              <a:solidFill>
                <a:schemeClr val="bg1"/>
              </a:solidFill>
              <a:effectLst/>
              <a:latin typeface="Arial" pitchFamily="34" charset="0"/>
            </a:endParaRPr>
          </a:p>
        </p:txBody>
      </p:sp>
      <p:sp>
        <p:nvSpPr>
          <p:cNvPr id="6" name="Rectangle 5"/>
          <p:cNvSpPr/>
          <p:nvPr/>
        </p:nvSpPr>
        <p:spPr bwMode="auto">
          <a:xfrm>
            <a:off x="4902200" y="2146300"/>
            <a:ext cx="4140000" cy="540000"/>
          </a:xfrm>
          <a:prstGeom prst="rect">
            <a:avLst/>
          </a:prstGeom>
          <a:ln>
            <a:noFill/>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th-TH" sz="1000" b="1" i="0" u="none" strike="noStrike" cap="none" normalizeH="0" baseline="0" smtClean="0">
              <a:ln>
                <a:noFill/>
              </a:ln>
              <a:solidFill>
                <a:schemeClr val="bg1"/>
              </a:solidFill>
              <a:effectLst/>
              <a:latin typeface="Arial" pitchFamily="34" charset="0"/>
            </a:endParaRPr>
          </a:p>
        </p:txBody>
      </p:sp>
      <p:sp>
        <p:nvSpPr>
          <p:cNvPr id="3" name="Content Placeholder 2"/>
          <p:cNvSpPr>
            <a:spLocks noGrp="1"/>
          </p:cNvSpPr>
          <p:nvPr>
            <p:ph sz="half" idx="1"/>
          </p:nvPr>
        </p:nvSpPr>
        <p:spPr>
          <a:xfrm>
            <a:off x="863600" y="2133600"/>
            <a:ext cx="3852000" cy="4038600"/>
          </a:xfrm>
        </p:spPr>
        <p:txBody>
          <a:bodyPr/>
          <a:lstStyle/>
          <a:p>
            <a:pPr>
              <a:buNone/>
            </a:pPr>
            <a:r>
              <a:rPr lang="th-TH" sz="3200" b="1" dirty="0" smtClean="0"/>
              <a:t>การจัดตั้ง</a:t>
            </a:r>
            <a:endParaRPr lang="en-US" sz="3200" b="1" dirty="0" smtClean="0"/>
          </a:p>
          <a:p>
            <a:pPr>
              <a:buNone/>
            </a:pPr>
            <a:r>
              <a:rPr lang="th-TH" b="1" dirty="0" smtClean="0"/>
              <a:t>ลูกจ้าง ๑๐ คนเป็นผู้เริ่มก่อการยื่น</a:t>
            </a:r>
            <a:endParaRPr lang="en-US" b="1" dirty="0" smtClean="0"/>
          </a:p>
          <a:p>
            <a:pPr>
              <a:buClr>
                <a:srgbClr val="002060"/>
              </a:buClr>
              <a:buFont typeface="Wingdings" pitchFamily="2" charset="2"/>
              <a:buChar char="§"/>
            </a:pPr>
            <a:r>
              <a:rPr lang="th-TH" sz="2400" b="1" spc="50" dirty="0" smtClean="0"/>
              <a:t>คำขอ</a:t>
            </a:r>
            <a:endParaRPr lang="en-US" sz="2400" b="1" spc="50" dirty="0" smtClean="0"/>
          </a:p>
          <a:p>
            <a:pPr>
              <a:buClr>
                <a:srgbClr val="002060"/>
              </a:buClr>
              <a:buFont typeface="Wingdings" pitchFamily="2" charset="2"/>
              <a:buChar char="§"/>
            </a:pPr>
            <a:r>
              <a:rPr lang="th-TH" sz="2400" b="1" spc="50" dirty="0" smtClean="0"/>
              <a:t>ร่างข้อบังคับ ๓ ฉบับ</a:t>
            </a:r>
            <a:endParaRPr lang="en-US" sz="2400" b="1" spc="50" dirty="0" smtClean="0"/>
          </a:p>
          <a:p>
            <a:pPr>
              <a:buClr>
                <a:srgbClr val="002060"/>
              </a:buClr>
              <a:buFont typeface="Wingdings" pitchFamily="2" charset="2"/>
              <a:buChar char="§"/>
            </a:pPr>
            <a:r>
              <a:rPr lang="th-TH" sz="2400" b="1" spc="50" dirty="0" smtClean="0"/>
              <a:t>บัญชีรายชื่อและรายมือชื่อผู้แสดง                ความจำนงเป็นสมาชิกอย่างน้อย ๑๐</a:t>
            </a:r>
            <a:r>
              <a:rPr lang="en-US" sz="2400" b="1" spc="50" dirty="0" smtClean="0"/>
              <a:t>%</a:t>
            </a:r>
          </a:p>
          <a:p>
            <a:pPr>
              <a:buClr>
                <a:srgbClr val="002060"/>
              </a:buClr>
              <a:buNone/>
            </a:pPr>
            <a:endParaRPr lang="en-US" sz="500" b="1" spc="50" dirty="0" smtClean="0"/>
          </a:p>
          <a:p>
            <a:pPr algn="ctr">
              <a:buNone/>
            </a:pPr>
            <a:r>
              <a:rPr lang="en-US" b="1" dirty="0" smtClean="0"/>
              <a:t>(</a:t>
            </a:r>
            <a:r>
              <a:rPr lang="th-TH" b="1" dirty="0" smtClean="0"/>
              <a:t>ต่อนายทะเบียน</a:t>
            </a:r>
            <a:r>
              <a:rPr lang="en-US" b="1" dirty="0" smtClean="0"/>
              <a:t>)</a:t>
            </a:r>
          </a:p>
          <a:p>
            <a:pPr algn="ctr">
              <a:buNone/>
            </a:pPr>
            <a:endParaRPr lang="en-US" sz="500" b="1" dirty="0" smtClean="0"/>
          </a:p>
          <a:p>
            <a:pPr algn="r">
              <a:buNone/>
            </a:pPr>
            <a:r>
              <a:rPr lang="th-TH" sz="2400" b="1" dirty="0" smtClean="0"/>
              <a:t>มาตรา ๔๐,๔๑,๔๒,๔๓</a:t>
            </a:r>
            <a:endParaRPr lang="en-US" sz="2400" b="1" spc="300" dirty="0" smtClean="0"/>
          </a:p>
          <a:p>
            <a:pPr>
              <a:buNone/>
            </a:pPr>
            <a:endParaRPr lang="th-TH" dirty="0"/>
          </a:p>
        </p:txBody>
      </p:sp>
      <p:sp>
        <p:nvSpPr>
          <p:cNvPr id="2" name="Title 1"/>
          <p:cNvSpPr>
            <a:spLocks noGrp="1"/>
          </p:cNvSpPr>
          <p:nvPr>
            <p:ph type="title"/>
          </p:nvPr>
        </p:nvSpPr>
        <p:spPr/>
        <p:txBody>
          <a:bodyPr/>
          <a:lstStyle/>
          <a:p>
            <a:r>
              <a:rPr lang="th-TH" b="1" dirty="0" smtClean="0"/>
              <a:t>สหภาพแรงงาน</a:t>
            </a:r>
            <a:endParaRPr lang="th-TH" dirty="0"/>
          </a:p>
        </p:txBody>
      </p:sp>
      <p:sp>
        <p:nvSpPr>
          <p:cNvPr id="4" name="Content Placeholder 3"/>
          <p:cNvSpPr>
            <a:spLocks noGrp="1"/>
          </p:cNvSpPr>
          <p:nvPr>
            <p:ph sz="half" idx="2"/>
          </p:nvPr>
        </p:nvSpPr>
        <p:spPr>
          <a:xfrm>
            <a:off x="4876800" y="2133600"/>
            <a:ext cx="4197100" cy="4038600"/>
          </a:xfrm>
        </p:spPr>
        <p:txBody>
          <a:bodyPr/>
          <a:lstStyle/>
          <a:p>
            <a:pPr>
              <a:buNone/>
            </a:pPr>
            <a:r>
              <a:rPr lang="th-TH" sz="3200" b="1" dirty="0" smtClean="0"/>
              <a:t>การจดทะเบียน</a:t>
            </a:r>
            <a:endParaRPr lang="en-US" sz="3200" b="1" dirty="0" smtClean="0"/>
          </a:p>
          <a:p>
            <a:pPr>
              <a:buNone/>
            </a:pPr>
            <a:r>
              <a:rPr lang="th-TH" b="1" dirty="0" smtClean="0"/>
              <a:t>นายทะเบียน</a:t>
            </a:r>
            <a:endParaRPr lang="en-US" b="1" dirty="0" smtClean="0"/>
          </a:p>
          <a:p>
            <a:pPr>
              <a:buClr>
                <a:srgbClr val="002060"/>
              </a:buClr>
              <a:buFont typeface="Wingdings" pitchFamily="2" charset="2"/>
              <a:buChar char="§"/>
            </a:pPr>
            <a:r>
              <a:rPr lang="th-TH" sz="2400" b="1" dirty="0" smtClean="0"/>
              <a:t>ปิดประกาศให้ลูกจ้างทั้งหมดทราบ</a:t>
            </a:r>
            <a:endParaRPr lang="en-US" sz="2400" b="1" dirty="0" smtClean="0"/>
          </a:p>
          <a:p>
            <a:pPr>
              <a:buClr>
                <a:srgbClr val="002060"/>
              </a:buClr>
              <a:buFont typeface="Wingdings" pitchFamily="2" charset="2"/>
              <a:buChar char="§"/>
            </a:pPr>
            <a:r>
              <a:rPr lang="th-TH" sz="2400" b="1" dirty="0" smtClean="0"/>
              <a:t>ตรวจสอบวัตถุประสงค์  คุณสมบัติผู้ยื่นคำขอ  ข้อบังคับรวมทั้งรายชื่อและรายมือชื่อ</a:t>
            </a:r>
            <a:endParaRPr lang="en-US" sz="2400" b="1" dirty="0" smtClean="0"/>
          </a:p>
          <a:p>
            <a:pPr>
              <a:buClr>
                <a:srgbClr val="002060"/>
              </a:buClr>
              <a:buFont typeface="Wingdings" pitchFamily="2" charset="2"/>
              <a:buChar char="§"/>
            </a:pPr>
            <a:r>
              <a:rPr lang="th-TH" sz="2400" b="1" dirty="0" smtClean="0"/>
              <a:t>จดทะเบียน</a:t>
            </a:r>
            <a:endParaRPr lang="en-US" sz="2400" b="1" dirty="0" smtClean="0"/>
          </a:p>
          <a:p>
            <a:pPr>
              <a:buClr>
                <a:srgbClr val="002060"/>
              </a:buClr>
              <a:buFont typeface="Wingdings" pitchFamily="2" charset="2"/>
              <a:buChar char="§"/>
            </a:pPr>
            <a:r>
              <a:rPr lang="th-TH" sz="2400" b="1" dirty="0" smtClean="0"/>
              <a:t>ออกใบสำคัญแสดงการจดทะเบียน</a:t>
            </a:r>
            <a:endParaRPr lang="en-US" sz="2400" b="1" dirty="0" smtClean="0"/>
          </a:p>
          <a:p>
            <a:pPr>
              <a:buClr>
                <a:srgbClr val="002060"/>
              </a:buClr>
              <a:buFont typeface="Wingdings" pitchFamily="2" charset="2"/>
              <a:buChar char="§"/>
            </a:pPr>
            <a:r>
              <a:rPr lang="th-TH" sz="2400" b="1" dirty="0" smtClean="0"/>
              <a:t>ประกาศการจดทะเบียนในราชกิจจานุเบกษา</a:t>
            </a:r>
            <a:endParaRPr lang="en-US" sz="2400" b="1" dirty="0" smtClean="0"/>
          </a:p>
          <a:p>
            <a:pPr algn="r">
              <a:buNone/>
            </a:pPr>
            <a:r>
              <a:rPr lang="th-TH" sz="2400" b="1" dirty="0" smtClean="0"/>
              <a:t>มาตรา ๔๕,๔๘</a:t>
            </a:r>
            <a:endParaRPr lang="th-TH" sz="2400" dirty="0"/>
          </a:p>
        </p:txBody>
      </p:sp>
      <p:pic>
        <p:nvPicPr>
          <p:cNvPr id="7" name="Picture 6"/>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th-TH" b="1" dirty="0" smtClean="0"/>
              <a:t>การอุทธรณ์</a:t>
            </a:r>
            <a:endParaRPr lang="th-TH" b="1" dirty="0"/>
          </a:p>
        </p:txBody>
      </p:sp>
      <p:sp>
        <p:nvSpPr>
          <p:cNvPr id="6" name="Content Placeholder 5"/>
          <p:cNvSpPr>
            <a:spLocks noGrp="1"/>
          </p:cNvSpPr>
          <p:nvPr>
            <p:ph idx="1"/>
          </p:nvPr>
        </p:nvSpPr>
        <p:spPr/>
        <p:txBody>
          <a:bodyPr/>
          <a:lstStyle/>
          <a:p>
            <a:pPr>
              <a:buClr>
                <a:srgbClr val="002060"/>
              </a:buClr>
              <a:buFont typeface="Wingdings" pitchFamily="2" charset="2"/>
              <a:buChar char="§"/>
            </a:pPr>
            <a:r>
              <a:rPr lang="th-TH" sz="2800" b="1" dirty="0" smtClean="0"/>
              <a:t>หากนายทะเบียนไม่รับจดทะเบียน</a:t>
            </a:r>
            <a:endParaRPr lang="en-US" sz="2800" b="1" dirty="0" smtClean="0"/>
          </a:p>
          <a:p>
            <a:pPr>
              <a:buClr>
                <a:srgbClr val="002060"/>
              </a:buClr>
              <a:buFont typeface="Wingdings" pitchFamily="2" charset="2"/>
              <a:buChar char="§"/>
            </a:pPr>
            <a:r>
              <a:rPr lang="th-TH" sz="2800" b="1" dirty="0" smtClean="0"/>
              <a:t>ผู้ยื่นคำขออุทธรณ์ต่อรัฐมนตรีว่าการแระทรวงแรงงานได้ใน ๓๐ วัน</a:t>
            </a:r>
            <a:endParaRPr lang="en-US" sz="2800" b="1" dirty="0" smtClean="0"/>
          </a:p>
          <a:p>
            <a:pPr>
              <a:buClr>
                <a:srgbClr val="002060"/>
              </a:buClr>
              <a:buFont typeface="Wingdings" pitchFamily="2" charset="2"/>
              <a:buChar char="§"/>
            </a:pPr>
            <a:r>
              <a:rPr lang="th-TH" sz="2800" b="1" dirty="0" smtClean="0"/>
              <a:t>รัฐมนตรีวินิจฉัยอุทธรณ์ใน ๓๐ วัน  </a:t>
            </a:r>
            <a:r>
              <a:rPr lang="th-TH" sz="2800" b="1" i="1" dirty="0" smtClean="0"/>
              <a:t>คำวินิจฉัยของรัฐมนตรีเป็นที่สุด</a:t>
            </a:r>
            <a:endParaRPr lang="en-US" sz="2800" b="1" i="1" dirty="0" smtClean="0"/>
          </a:p>
          <a:p>
            <a:pPr>
              <a:buNone/>
            </a:pPr>
            <a:endParaRPr lang="th-TH" b="1" dirty="0" smtClean="0"/>
          </a:p>
          <a:p>
            <a:pPr>
              <a:buNone/>
            </a:pPr>
            <a:endParaRPr lang="th-TH" b="1" dirty="0" smtClean="0"/>
          </a:p>
          <a:p>
            <a:pPr>
              <a:buNone/>
            </a:pPr>
            <a:endParaRPr lang="th-TH" b="1" dirty="0" smtClean="0"/>
          </a:p>
          <a:p>
            <a:pPr algn="r">
              <a:buNone/>
            </a:pPr>
            <a:r>
              <a:rPr lang="th-TH" b="1" dirty="0" smtClean="0"/>
              <a:t>มาตรา ๔๗</a:t>
            </a:r>
            <a:endParaRPr lang="th-TH" dirty="0"/>
          </a:p>
        </p:txBody>
      </p:sp>
      <p:pic>
        <p:nvPicPr>
          <p:cNvPr id="4" name="Picture 3"/>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พระราชบัญญัติแรงงานรัฐวิสาหกิจสัมพันธ์ พ.ศ.๒๕๔๓</a:t>
            </a:r>
            <a:endParaRPr lang="th-TH" b="1" dirty="0"/>
          </a:p>
        </p:txBody>
      </p:sp>
      <p:sp>
        <p:nvSpPr>
          <p:cNvPr id="3" name="Content Placeholder 2"/>
          <p:cNvSpPr>
            <a:spLocks noGrp="1"/>
          </p:cNvSpPr>
          <p:nvPr>
            <p:ph idx="1"/>
          </p:nvPr>
        </p:nvSpPr>
        <p:spPr/>
        <p:txBody>
          <a:bodyPr/>
          <a:lstStyle/>
          <a:p>
            <a:pPr algn="ctr">
              <a:buNone/>
            </a:pPr>
            <a:endParaRPr lang="th-TH" sz="1600" b="1" dirty="0" smtClean="0">
              <a:latin typeface="+mj-lt"/>
            </a:endParaRPr>
          </a:p>
          <a:p>
            <a:pPr algn="ctr">
              <a:buNone/>
            </a:pPr>
            <a:r>
              <a:rPr lang="th-TH" sz="3600" b="1" dirty="0" smtClean="0">
                <a:latin typeface="+mj-lt"/>
              </a:rPr>
              <a:t>วันบังคับใช้ ๘ เมษายน ๒๕๔๓</a:t>
            </a:r>
          </a:p>
          <a:p>
            <a:pPr algn="ctr">
              <a:buNone/>
            </a:pPr>
            <a:endParaRPr lang="th-TH" sz="2000" b="1" dirty="0" smtClean="0">
              <a:latin typeface="+mj-lt"/>
            </a:endParaRPr>
          </a:p>
          <a:p>
            <a:pPr algn="ctr">
              <a:buNone/>
            </a:pPr>
            <a:r>
              <a:rPr lang="th-TH" sz="4800" b="1" dirty="0" smtClean="0">
                <a:latin typeface="+mj-lt"/>
              </a:rPr>
              <a:t>กำหนด</a:t>
            </a:r>
          </a:p>
          <a:p>
            <a:pPr algn="ctr">
              <a:buNone/>
            </a:pPr>
            <a:endParaRPr lang="th-TH" sz="1800" b="1" dirty="0" smtClean="0">
              <a:latin typeface="+mj-lt"/>
            </a:endParaRPr>
          </a:p>
          <a:p>
            <a:pPr algn="ctr">
              <a:buNone/>
            </a:pPr>
            <a:r>
              <a:rPr lang="th-TH" sz="3600" b="1" dirty="0" smtClean="0">
                <a:latin typeface="+mj-lt"/>
              </a:rPr>
              <a:t>ความสัมพันธ์ระหว่างรัฐวิสาหกิจกับลูกจ้าง</a:t>
            </a:r>
            <a:endParaRPr lang="en-US" sz="3600" b="1" dirty="0" smtClean="0">
              <a:latin typeface="+mj-lt"/>
            </a:endParaRPr>
          </a:p>
          <a:p>
            <a:pPr>
              <a:buNone/>
            </a:pPr>
            <a:endParaRPr lang="th-TH" dirty="0"/>
          </a:p>
        </p:txBody>
      </p:sp>
      <p:pic>
        <p:nvPicPr>
          <p:cNvPr id="4" name="Picture 3"/>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pic>
        <p:nvPicPr>
          <p:cNvPr id="54274" name="Picture 2" descr="http://business.phillipmartin.info/business_labor_employment_law.gif"/>
          <p:cNvPicPr>
            <a:picLocks noChangeAspect="1" noChangeArrowheads="1"/>
          </p:cNvPicPr>
          <p:nvPr/>
        </p:nvPicPr>
        <p:blipFill>
          <a:blip r:embed="rId3" cstate="print"/>
          <a:srcRect/>
          <a:stretch>
            <a:fillRect/>
          </a:stretch>
        </p:blipFill>
        <p:spPr bwMode="auto">
          <a:xfrm>
            <a:off x="63500" y="3746499"/>
            <a:ext cx="2535297" cy="2489201"/>
          </a:xfrm>
          <a:prstGeom prst="rect">
            <a:avLst/>
          </a:prstGeom>
          <a:noFill/>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อำนาจหน้าที่</a:t>
            </a:r>
            <a:endParaRPr lang="th-TH" b="1" dirty="0"/>
          </a:p>
        </p:txBody>
      </p:sp>
      <p:sp>
        <p:nvSpPr>
          <p:cNvPr id="3" name="Content Placeholder 2"/>
          <p:cNvSpPr>
            <a:spLocks noGrp="1"/>
          </p:cNvSpPr>
          <p:nvPr>
            <p:ph idx="1"/>
          </p:nvPr>
        </p:nvSpPr>
        <p:spPr>
          <a:xfrm>
            <a:off x="1346200" y="2057400"/>
            <a:ext cx="7645400" cy="4038600"/>
          </a:xfrm>
        </p:spPr>
        <p:txBody>
          <a:bodyPr/>
          <a:lstStyle/>
          <a:p>
            <a:pPr>
              <a:spcBef>
                <a:spcPts val="0"/>
              </a:spcBef>
              <a:buNone/>
            </a:pPr>
            <a:r>
              <a:rPr lang="th-TH" sz="3200" b="1" dirty="0" smtClean="0"/>
              <a:t>สหภาพแรงงานมีอำนาจหน้าที่</a:t>
            </a:r>
            <a:endParaRPr lang="en-US" sz="3200" b="1" dirty="0" smtClean="0"/>
          </a:p>
          <a:p>
            <a:pPr marL="723900" indent="-368300">
              <a:spcBef>
                <a:spcPts val="0"/>
              </a:spcBef>
              <a:buClr>
                <a:srgbClr val="002060"/>
              </a:buClr>
              <a:buFont typeface="Wingdings" pitchFamily="2" charset="2"/>
              <a:buChar char="§"/>
            </a:pPr>
            <a:r>
              <a:rPr lang="th-TH" sz="2800" b="1" dirty="0" smtClean="0"/>
              <a:t>ยื่นข้อเรียกร้องต่อนายจ้าง</a:t>
            </a:r>
            <a:endParaRPr lang="en-US" sz="2800" b="1" dirty="0" smtClean="0"/>
          </a:p>
          <a:p>
            <a:pPr marL="723900" indent="-368300">
              <a:spcBef>
                <a:spcPts val="0"/>
              </a:spcBef>
              <a:buClr>
                <a:srgbClr val="002060"/>
              </a:buClr>
              <a:buFont typeface="Wingdings" pitchFamily="2" charset="2"/>
              <a:buChar char="§"/>
            </a:pPr>
            <a:r>
              <a:rPr lang="th-TH" sz="2800" b="1" dirty="0" smtClean="0"/>
              <a:t>ยื่นคำร้องทุกข์ต่อคณะกรรมการกิจการสัมพันธ์</a:t>
            </a:r>
            <a:endParaRPr lang="en-US" sz="2800" b="1" dirty="0" smtClean="0"/>
          </a:p>
          <a:p>
            <a:pPr marL="723900" indent="-368300">
              <a:spcBef>
                <a:spcPts val="0"/>
              </a:spcBef>
              <a:buClr>
                <a:srgbClr val="002060"/>
              </a:buClr>
              <a:buFont typeface="Wingdings" pitchFamily="2" charset="2"/>
              <a:buChar char="§"/>
            </a:pPr>
            <a:r>
              <a:rPr lang="th-TH" sz="2800" b="1" dirty="0" smtClean="0"/>
              <a:t>ตั้งผู้แทนเข้าร่วมเป็นกรรมการกิจการสัมพันธ์</a:t>
            </a:r>
            <a:endParaRPr lang="en-US" sz="2800" b="1" dirty="0" smtClean="0"/>
          </a:p>
          <a:p>
            <a:pPr marL="723900" indent="-368300">
              <a:spcBef>
                <a:spcPts val="0"/>
              </a:spcBef>
              <a:buClr>
                <a:srgbClr val="002060"/>
              </a:buClr>
              <a:buFont typeface="Wingdings" pitchFamily="2" charset="2"/>
              <a:buChar char="§"/>
            </a:pPr>
            <a:r>
              <a:rPr lang="th-TH" sz="2800" b="1" dirty="0" smtClean="0"/>
              <a:t>จัดให้มีบริการเพื่อสวัสดิการของสมาชิก   ฯลฯ</a:t>
            </a:r>
          </a:p>
          <a:p>
            <a:pPr>
              <a:buNone/>
            </a:pPr>
            <a:r>
              <a:rPr lang="th-TH" sz="3200" b="1" dirty="0" smtClean="0"/>
              <a:t>สิทธิลาไปร่วมประชุม</a:t>
            </a:r>
            <a:endParaRPr lang="en-US" sz="3200" b="1" dirty="0" smtClean="0"/>
          </a:p>
          <a:p>
            <a:pPr>
              <a:spcBef>
                <a:spcPts val="0"/>
              </a:spcBef>
              <a:buClr>
                <a:srgbClr val="002060"/>
              </a:buClr>
              <a:buFont typeface="Wingdings" pitchFamily="2" charset="2"/>
              <a:buChar char="ü"/>
            </a:pPr>
            <a:r>
              <a:rPr lang="th-TH" sz="2800" b="1" dirty="0" smtClean="0"/>
              <a:t>กรรมการสหภาพแรงงานมีสิทธิลาไปร่วมประชุมหรือสัมมนาอื่นได้</a:t>
            </a:r>
            <a:endParaRPr lang="en-US" sz="2800" b="1" dirty="0" smtClean="0"/>
          </a:p>
          <a:p>
            <a:pPr indent="12700">
              <a:spcBef>
                <a:spcPts val="0"/>
              </a:spcBef>
              <a:buNone/>
            </a:pPr>
            <a:r>
              <a:rPr lang="en-US" b="1" dirty="0" smtClean="0"/>
              <a:t>(</a:t>
            </a:r>
            <a:r>
              <a:rPr lang="th-TH" b="1" dirty="0" smtClean="0"/>
              <a:t>สหภาพแรงงานแจ้งให้นายจ้างทราบล่วงหน้าให้ถือว่าวันลาดังกล่าวเป็นวันทำงาน</a:t>
            </a:r>
            <a:r>
              <a:rPr lang="en-US" b="1" dirty="0" smtClean="0"/>
              <a:t>)</a:t>
            </a:r>
          </a:p>
          <a:p>
            <a:pPr algn="r">
              <a:buClr>
                <a:srgbClr val="002060"/>
              </a:buClr>
              <a:buNone/>
            </a:pPr>
            <a:r>
              <a:rPr lang="th-TH" b="1" dirty="0" smtClean="0"/>
              <a:t>มาตรา ๕๙</a:t>
            </a:r>
            <a:endParaRPr lang="th-TH" dirty="0" smtClean="0"/>
          </a:p>
        </p:txBody>
      </p:sp>
      <p:pic>
        <p:nvPicPr>
          <p:cNvPr id="4" name="Picture 3"/>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อำนาจนายทะเบียน</a:t>
            </a:r>
            <a:endParaRPr lang="th-TH" b="1" dirty="0"/>
          </a:p>
        </p:txBody>
      </p:sp>
      <p:sp>
        <p:nvSpPr>
          <p:cNvPr id="3" name="Content Placeholder 2"/>
          <p:cNvSpPr>
            <a:spLocks noGrp="1"/>
          </p:cNvSpPr>
          <p:nvPr>
            <p:ph idx="1"/>
          </p:nvPr>
        </p:nvSpPr>
        <p:spPr/>
        <p:txBody>
          <a:bodyPr/>
          <a:lstStyle/>
          <a:p>
            <a:pPr>
              <a:buNone/>
            </a:pPr>
            <a:r>
              <a:rPr lang="th-TH" sz="3200" b="1" dirty="0" smtClean="0"/>
              <a:t>นายทะเบียนมีอำนาจ</a:t>
            </a:r>
            <a:endParaRPr lang="en-US" sz="3200" b="1" dirty="0" smtClean="0"/>
          </a:p>
          <a:p>
            <a:pPr marL="723900" indent="-368300">
              <a:buClr>
                <a:srgbClr val="002060"/>
              </a:buClr>
              <a:buFont typeface="Wingdings" pitchFamily="2" charset="2"/>
              <a:buChar char="§"/>
            </a:pPr>
            <a:r>
              <a:rPr lang="th-TH" sz="2800" b="1" dirty="0" smtClean="0"/>
              <a:t>สั่งให้กรรมการสหภาพแรงงานออกจากตำแหน่งได้</a:t>
            </a:r>
            <a:endParaRPr lang="en-US" sz="2800" b="1" dirty="0" smtClean="0"/>
          </a:p>
          <a:p>
            <a:pPr marL="723900" indent="-368300">
              <a:buClr>
                <a:srgbClr val="002060"/>
              </a:buClr>
              <a:buFont typeface="Wingdings" pitchFamily="2" charset="2"/>
              <a:buChar char="§"/>
            </a:pPr>
            <a:r>
              <a:rPr lang="th-TH" sz="2800" b="1" dirty="0" smtClean="0"/>
              <a:t>สั่งให้เลิกสหภาพแรงงานได้</a:t>
            </a:r>
          </a:p>
          <a:p>
            <a:pPr marL="723900" indent="-368300">
              <a:buClr>
                <a:srgbClr val="002060"/>
              </a:buClr>
              <a:buNone/>
            </a:pPr>
            <a:endParaRPr lang="en-US" sz="1000" b="1" dirty="0" smtClean="0"/>
          </a:p>
          <a:p>
            <a:pPr algn="ctr">
              <a:buNone/>
            </a:pPr>
            <a:r>
              <a:rPr lang="en-US" sz="2800" b="1" spc="300" dirty="0" smtClean="0"/>
              <a:t>(</a:t>
            </a:r>
            <a:r>
              <a:rPr lang="th-TH" sz="2800" b="1" spc="300" dirty="0" smtClean="0"/>
              <a:t>เมื่อมีเหตุตามที่กฎหมายกำหนด</a:t>
            </a:r>
            <a:r>
              <a:rPr lang="en-US" sz="2800" b="1" spc="300" dirty="0" smtClean="0"/>
              <a:t>)</a:t>
            </a:r>
          </a:p>
          <a:p>
            <a:pPr algn="r">
              <a:buNone/>
            </a:pPr>
            <a:endParaRPr lang="en-US" sz="2800" b="1" spc="300" dirty="0" smtClean="0"/>
          </a:p>
          <a:p>
            <a:pPr algn="r">
              <a:buNone/>
            </a:pPr>
            <a:r>
              <a:rPr lang="th-TH" sz="2800" b="1" dirty="0" smtClean="0"/>
              <a:t>มาตรา ๖๓,๖๖</a:t>
            </a:r>
          </a:p>
          <a:p>
            <a:endParaRPr lang="th-TH" dirty="0"/>
          </a:p>
        </p:txBody>
      </p:sp>
      <p:pic>
        <p:nvPicPr>
          <p:cNvPr id="4" name="Picture 3"/>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สหพันธ์แรงงาน</a:t>
            </a:r>
            <a:endParaRPr lang="th-TH" b="1" dirty="0"/>
          </a:p>
        </p:txBody>
      </p:sp>
      <p:sp>
        <p:nvSpPr>
          <p:cNvPr id="3" name="Content Placeholder 2"/>
          <p:cNvSpPr>
            <a:spLocks noGrp="1"/>
          </p:cNvSpPr>
          <p:nvPr>
            <p:ph idx="1"/>
          </p:nvPr>
        </p:nvSpPr>
        <p:spPr/>
        <p:txBody>
          <a:bodyPr/>
          <a:lstStyle/>
          <a:p>
            <a:pPr algn="thaiDist">
              <a:buClr>
                <a:srgbClr val="002060"/>
              </a:buClr>
              <a:buFont typeface="Wingdings" pitchFamily="2" charset="2"/>
              <a:buChar char="§"/>
            </a:pPr>
            <a:r>
              <a:rPr lang="th-TH" sz="2800" b="1" spc="50" dirty="0" smtClean="0"/>
              <a:t>สหภาพแรงงาน ๑๐ สหภาพแรงงานรวมตัว  และจัดตั้งและสหพันธ์แรงงานได้</a:t>
            </a:r>
            <a:endParaRPr lang="en-US" sz="2800" b="1" spc="50" dirty="0" smtClean="0"/>
          </a:p>
          <a:p>
            <a:pPr algn="thaiDist">
              <a:buClr>
                <a:srgbClr val="002060"/>
              </a:buClr>
              <a:buFont typeface="Wingdings" pitchFamily="2" charset="2"/>
              <a:buChar char="§"/>
            </a:pPr>
            <a:r>
              <a:rPr lang="th-TH" sz="2800" b="1" spc="50" dirty="0" smtClean="0"/>
              <a:t>สหพันธ์แรงงานต้องจดทะเบียน  เมื่อจดทะเบียนแล้วเป็นนิติบุคคล</a:t>
            </a:r>
            <a:endParaRPr lang="en-US" sz="2800" b="1" spc="50" dirty="0" smtClean="0"/>
          </a:p>
          <a:p>
            <a:pPr algn="thaiDist">
              <a:buClr>
                <a:srgbClr val="002060"/>
              </a:buClr>
              <a:buFont typeface="Wingdings" pitchFamily="2" charset="2"/>
              <a:buChar char="§"/>
            </a:pPr>
            <a:r>
              <a:rPr lang="th-TH" sz="2800" b="1" spc="50" dirty="0" smtClean="0"/>
              <a:t>สหพันธ์แรงงานเป็นสมาชิกองค์การลูกจ้างได้</a:t>
            </a:r>
            <a:endParaRPr lang="en-US" sz="2800" b="1" spc="50" dirty="0" smtClean="0"/>
          </a:p>
          <a:p>
            <a:pPr algn="r">
              <a:buNone/>
            </a:pPr>
            <a:endParaRPr lang="th-TH" b="1" dirty="0" smtClean="0"/>
          </a:p>
          <a:p>
            <a:pPr algn="r">
              <a:buNone/>
            </a:pPr>
            <a:endParaRPr lang="th-TH" b="1" dirty="0" smtClean="0"/>
          </a:p>
          <a:p>
            <a:pPr algn="r">
              <a:buNone/>
            </a:pPr>
            <a:endParaRPr lang="th-TH" b="1" dirty="0" smtClean="0"/>
          </a:p>
          <a:p>
            <a:pPr algn="r">
              <a:buNone/>
            </a:pPr>
            <a:r>
              <a:rPr lang="th-TH" b="1" dirty="0" smtClean="0"/>
              <a:t>มาตรา ๗๐,๗๒</a:t>
            </a:r>
          </a:p>
          <a:p>
            <a:endParaRPr lang="th-TH" dirty="0"/>
          </a:p>
        </p:txBody>
      </p:sp>
      <p:pic>
        <p:nvPicPr>
          <p:cNvPr id="4" name="Picture 3"/>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การกระทำอันไม่เป็นธรรม</a:t>
            </a:r>
            <a:endParaRPr lang="th-TH" b="1" dirty="0"/>
          </a:p>
        </p:txBody>
      </p:sp>
      <p:sp>
        <p:nvSpPr>
          <p:cNvPr id="3" name="Content Placeholder 2"/>
          <p:cNvSpPr>
            <a:spLocks noGrp="1"/>
          </p:cNvSpPr>
          <p:nvPr>
            <p:ph idx="1"/>
          </p:nvPr>
        </p:nvSpPr>
        <p:spPr>
          <a:xfrm>
            <a:off x="1435100" y="2133600"/>
            <a:ext cx="7556500" cy="4038600"/>
          </a:xfrm>
        </p:spPr>
        <p:txBody>
          <a:bodyPr/>
          <a:lstStyle/>
          <a:p>
            <a:pPr>
              <a:buNone/>
            </a:pPr>
            <a:r>
              <a:rPr lang="th-TH" sz="3200" b="1" dirty="0" smtClean="0"/>
              <a:t>ห้ามนายจ้าง</a:t>
            </a:r>
            <a:endParaRPr lang="en-US" sz="3200" dirty="0" smtClean="0"/>
          </a:p>
          <a:p>
            <a:pPr marL="723900">
              <a:spcBef>
                <a:spcPts val="0"/>
              </a:spcBef>
              <a:buClr>
                <a:srgbClr val="002060"/>
              </a:buClr>
              <a:buFont typeface="Wingdings" pitchFamily="2" charset="2"/>
              <a:buChar char="§"/>
            </a:pPr>
            <a:r>
              <a:rPr lang="th-TH" sz="2800" b="1" dirty="0" smtClean="0"/>
              <a:t>เลิกจ้าง</a:t>
            </a:r>
            <a:endParaRPr lang="en-US" sz="2800" b="1" dirty="0" smtClean="0"/>
          </a:p>
          <a:p>
            <a:pPr marL="723900">
              <a:spcBef>
                <a:spcPts val="0"/>
              </a:spcBef>
              <a:buClr>
                <a:srgbClr val="002060"/>
              </a:buClr>
              <a:buFont typeface="Wingdings" pitchFamily="2" charset="2"/>
              <a:buChar char="§"/>
            </a:pPr>
            <a:r>
              <a:rPr lang="th-TH" sz="2800" b="1" dirty="0" smtClean="0"/>
              <a:t>การกระทำการอันอาจเป็นผลให้ลูกจ้างไม่สามารถทนทำงานอยู่ต่อไปได้</a:t>
            </a:r>
            <a:endParaRPr lang="en-US" sz="2800" b="1" dirty="0" smtClean="0"/>
          </a:p>
          <a:p>
            <a:pPr marL="723900">
              <a:spcBef>
                <a:spcPts val="0"/>
              </a:spcBef>
              <a:buClr>
                <a:srgbClr val="002060"/>
              </a:buClr>
              <a:buFont typeface="Wingdings" pitchFamily="2" charset="2"/>
              <a:buChar char="§"/>
            </a:pPr>
            <a:r>
              <a:rPr lang="th-TH" sz="2800" b="1" dirty="0" smtClean="0"/>
              <a:t>ขัดขวางเป็นสมาชิก</a:t>
            </a:r>
            <a:endParaRPr lang="en-US" sz="2800" b="1" dirty="0" smtClean="0"/>
          </a:p>
          <a:p>
            <a:pPr marL="723900">
              <a:spcBef>
                <a:spcPts val="0"/>
              </a:spcBef>
              <a:buClr>
                <a:srgbClr val="002060"/>
              </a:buClr>
              <a:buFont typeface="Wingdings" pitchFamily="2" charset="2"/>
              <a:buChar char="§"/>
            </a:pPr>
            <a:r>
              <a:rPr lang="th-TH" sz="2800" b="1" dirty="0" smtClean="0"/>
              <a:t>ขัดขวาการดำเนินการชองสหภาพแรงงาน</a:t>
            </a:r>
            <a:endParaRPr lang="en-US" sz="2800" b="1" dirty="0" smtClean="0"/>
          </a:p>
          <a:p>
            <a:pPr marL="723900">
              <a:spcBef>
                <a:spcPts val="0"/>
              </a:spcBef>
              <a:buClr>
                <a:srgbClr val="002060"/>
              </a:buClr>
              <a:buFont typeface="Wingdings" pitchFamily="2" charset="2"/>
              <a:buChar char="§"/>
            </a:pPr>
            <a:r>
              <a:rPr lang="th-TH" sz="2800" b="1" dirty="0" smtClean="0"/>
              <a:t>แทรกแทรงการดำเนินการของสหภาพแรงงาน</a:t>
            </a:r>
          </a:p>
          <a:p>
            <a:pPr>
              <a:spcBef>
                <a:spcPts val="0"/>
              </a:spcBef>
              <a:buNone/>
            </a:pPr>
            <a:endParaRPr lang="en-US" sz="2800" b="1" dirty="0" smtClean="0"/>
          </a:p>
          <a:p>
            <a:pPr algn="r">
              <a:buNone/>
            </a:pPr>
            <a:r>
              <a:rPr lang="th-TH" b="1" dirty="0" smtClean="0"/>
              <a:t>มาตรา ๓๕</a:t>
            </a:r>
            <a:endParaRPr lang="th-TH" dirty="0"/>
          </a:p>
        </p:txBody>
      </p:sp>
      <p:pic>
        <p:nvPicPr>
          <p:cNvPr id="4" name="Picture 3"/>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คณะกรรมการแรงงานรัฐวิสาหกิจสัมพันธ์</a:t>
            </a:r>
            <a:endParaRPr lang="th-TH" b="1" dirty="0"/>
          </a:p>
        </p:txBody>
      </p:sp>
      <p:sp>
        <p:nvSpPr>
          <p:cNvPr id="3" name="Content Placeholder 2"/>
          <p:cNvSpPr>
            <a:spLocks noGrp="1"/>
          </p:cNvSpPr>
          <p:nvPr>
            <p:ph idx="1"/>
          </p:nvPr>
        </p:nvSpPr>
        <p:spPr>
          <a:xfrm>
            <a:off x="1447800" y="2133600"/>
            <a:ext cx="7543800" cy="4038600"/>
          </a:xfrm>
        </p:spPr>
        <p:txBody>
          <a:bodyPr/>
          <a:lstStyle/>
          <a:p>
            <a:pPr>
              <a:buNone/>
            </a:pPr>
            <a:r>
              <a:rPr lang="th-TH" sz="3200" b="1" dirty="0" smtClean="0"/>
              <a:t>ลักษณะ</a:t>
            </a:r>
            <a:endParaRPr lang="en-US" sz="3200" b="1" dirty="0" smtClean="0"/>
          </a:p>
          <a:p>
            <a:pPr marL="723900" indent="-368300">
              <a:buClr>
                <a:srgbClr val="002060"/>
              </a:buClr>
              <a:buFont typeface="Wingdings" pitchFamily="2" charset="2"/>
              <a:buChar char="§"/>
            </a:pPr>
            <a:r>
              <a:rPr lang="th-TH" sz="2800" b="1" dirty="0" smtClean="0"/>
              <a:t>เป็นองค์กรกลางในการบริหารงานบุคคลของรัฐวิสาหกิจทั้งประเทศ</a:t>
            </a:r>
          </a:p>
          <a:p>
            <a:pPr marL="723900" indent="-368300">
              <a:buClr>
                <a:srgbClr val="002060"/>
              </a:buClr>
              <a:buFont typeface="Wingdings" pitchFamily="2" charset="2"/>
              <a:buChar char="§"/>
            </a:pPr>
            <a:r>
              <a:rPr lang="th-TH" sz="2800" b="1" dirty="0" smtClean="0"/>
              <a:t>เป็นองค์กรที่ทำหน้าที่ผู้ชี้ขาดข้อพิพาทแรงงานในรัฐวิสาหกิจ</a:t>
            </a:r>
            <a:endParaRPr lang="en-US" sz="2800" b="1" dirty="0" smtClean="0"/>
          </a:p>
          <a:p>
            <a:pPr marL="723900" indent="-368300">
              <a:buClr>
                <a:srgbClr val="002060"/>
              </a:buClr>
              <a:buFont typeface="Wingdings" pitchFamily="2" charset="2"/>
              <a:buChar char="§"/>
            </a:pPr>
            <a:r>
              <a:rPr lang="th-TH" sz="2800" b="1" dirty="0" smtClean="0"/>
              <a:t>เป็นองค์กรกึ่งตุลาการในการวินิจฉัยชี้ขาดการกระทำอันไม่เป็นธรรม  ในรัฐวิสาหกิจ</a:t>
            </a:r>
            <a:endParaRPr lang="en-US" sz="2800" b="1" dirty="0" smtClean="0"/>
          </a:p>
          <a:p>
            <a:pPr algn="r">
              <a:buNone/>
            </a:pPr>
            <a:endParaRPr lang="th-TH" b="1" dirty="0" smtClean="0"/>
          </a:p>
          <a:p>
            <a:pPr algn="r">
              <a:buNone/>
            </a:pPr>
            <a:r>
              <a:rPr lang="th-TH" b="1" dirty="0" smtClean="0"/>
              <a:t>มาตรา ๑๓</a:t>
            </a:r>
            <a:endParaRPr lang="th-TH" dirty="0"/>
          </a:p>
        </p:txBody>
      </p:sp>
      <p:pic>
        <p:nvPicPr>
          <p:cNvPr id="4" name="Picture 3"/>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องค์ประกอบ</a:t>
            </a:r>
            <a:endParaRPr lang="th-TH" b="1" dirty="0"/>
          </a:p>
        </p:txBody>
      </p:sp>
      <p:sp>
        <p:nvSpPr>
          <p:cNvPr id="3" name="Content Placeholder 2"/>
          <p:cNvSpPr>
            <a:spLocks noGrp="1"/>
          </p:cNvSpPr>
          <p:nvPr>
            <p:ph idx="1"/>
          </p:nvPr>
        </p:nvSpPr>
        <p:spPr>
          <a:xfrm>
            <a:off x="1828800" y="2197100"/>
            <a:ext cx="7164000" cy="1800000"/>
          </a:xfrm>
          <a:prstGeom prst="roundRect">
            <a:avLst>
              <a:gd name="adj" fmla="val 31484"/>
            </a:avLst>
          </a:prstGeom>
        </p:spPr>
        <p:style>
          <a:lnRef idx="3">
            <a:schemeClr val="lt1"/>
          </a:lnRef>
          <a:fillRef idx="1">
            <a:schemeClr val="accent1"/>
          </a:fillRef>
          <a:effectRef idx="1">
            <a:schemeClr val="accent1"/>
          </a:effectRef>
          <a:fontRef idx="minor">
            <a:schemeClr val="lt1"/>
          </a:fontRef>
        </p:style>
        <p:txBody>
          <a:bodyPr tIns="0"/>
          <a:lstStyle/>
          <a:p>
            <a:pPr marL="1257300" indent="-355600">
              <a:spcBef>
                <a:spcPts val="0"/>
              </a:spcBef>
              <a:buClr>
                <a:srgbClr val="002060"/>
              </a:buClr>
              <a:buFont typeface="Wingdings" pitchFamily="2" charset="2"/>
              <a:buChar char="§"/>
            </a:pPr>
            <a:r>
              <a:rPr lang="th-TH" b="1" dirty="0" smtClean="0">
                <a:solidFill>
                  <a:srgbClr val="002060"/>
                </a:solidFill>
              </a:rPr>
              <a:t>รัฐมนตรีว่าการกระทรวงแรงงาน</a:t>
            </a:r>
            <a:endParaRPr lang="en-US" b="1" dirty="0" smtClean="0">
              <a:solidFill>
                <a:srgbClr val="002060"/>
              </a:solidFill>
            </a:endParaRPr>
          </a:p>
          <a:p>
            <a:pPr marL="1257300" indent="-355600">
              <a:spcBef>
                <a:spcPts val="0"/>
              </a:spcBef>
              <a:buClr>
                <a:srgbClr val="002060"/>
              </a:buClr>
              <a:buFont typeface="Wingdings" pitchFamily="2" charset="2"/>
              <a:buChar char="§"/>
            </a:pPr>
            <a:r>
              <a:rPr lang="th-TH" b="1" dirty="0" smtClean="0">
                <a:solidFill>
                  <a:srgbClr val="002060"/>
                </a:solidFill>
              </a:rPr>
              <a:t>ปลัดกระทรวงแรงงาน</a:t>
            </a:r>
            <a:endParaRPr lang="en-US" b="1" dirty="0" smtClean="0">
              <a:solidFill>
                <a:srgbClr val="002060"/>
              </a:solidFill>
            </a:endParaRPr>
          </a:p>
          <a:p>
            <a:pPr marL="1257300" indent="-355600">
              <a:spcBef>
                <a:spcPts val="0"/>
              </a:spcBef>
              <a:buClr>
                <a:srgbClr val="002060"/>
              </a:buClr>
              <a:buFont typeface="Wingdings" pitchFamily="2" charset="2"/>
              <a:buChar char="§"/>
            </a:pPr>
            <a:r>
              <a:rPr lang="th-TH" b="1" dirty="0" smtClean="0">
                <a:solidFill>
                  <a:srgbClr val="002060"/>
                </a:solidFill>
              </a:rPr>
              <a:t>เลขาธิการคณะกรรมการพัฒนาการเศรษฐกิจและสังคมแห่งชาติ</a:t>
            </a:r>
          </a:p>
          <a:p>
            <a:pPr marL="1257300" indent="-355600">
              <a:spcBef>
                <a:spcPts val="0"/>
              </a:spcBef>
              <a:buClr>
                <a:srgbClr val="002060"/>
              </a:buClr>
              <a:buFont typeface="Wingdings" pitchFamily="2" charset="2"/>
              <a:buChar char="§"/>
            </a:pPr>
            <a:r>
              <a:rPr lang="th-TH" b="1" dirty="0" smtClean="0">
                <a:solidFill>
                  <a:srgbClr val="002060"/>
                </a:solidFill>
              </a:rPr>
              <a:t>อธิบดีกรมบัญชีกลาง</a:t>
            </a:r>
          </a:p>
        </p:txBody>
      </p:sp>
      <p:sp>
        <p:nvSpPr>
          <p:cNvPr id="4" name="Rectangle 3"/>
          <p:cNvSpPr/>
          <p:nvPr/>
        </p:nvSpPr>
        <p:spPr>
          <a:xfrm>
            <a:off x="3672957" y="4194890"/>
            <a:ext cx="3672000" cy="523220"/>
          </a:xfrm>
          <a:prstGeom prst="rect">
            <a:avLst/>
          </a:prstGeom>
        </p:spPr>
        <p:style>
          <a:lnRef idx="3">
            <a:schemeClr val="lt1"/>
          </a:lnRef>
          <a:fillRef idx="1">
            <a:schemeClr val="dk1"/>
          </a:fillRef>
          <a:effectRef idx="1">
            <a:schemeClr val="dk1"/>
          </a:effectRef>
          <a:fontRef idx="minor">
            <a:schemeClr val="lt1"/>
          </a:fontRef>
        </p:style>
        <p:txBody>
          <a:bodyPr wrap="none">
            <a:spAutoFit/>
          </a:bodyPr>
          <a:lstStyle/>
          <a:p>
            <a:pPr algn="ctr"/>
            <a:r>
              <a:rPr lang="th-TH" sz="2800" spc="300" dirty="0" smtClean="0">
                <a:solidFill>
                  <a:schemeClr val="bg1"/>
                </a:solidFill>
              </a:rPr>
              <a:t>กรรมการฝ่ายนายจ้าง ๕ คน</a:t>
            </a:r>
            <a:endParaRPr lang="en-US" sz="2800" spc="300" dirty="0" smtClean="0">
              <a:solidFill>
                <a:schemeClr val="bg1"/>
              </a:solidFill>
            </a:endParaRPr>
          </a:p>
        </p:txBody>
      </p:sp>
      <p:sp>
        <p:nvSpPr>
          <p:cNvPr id="5" name="Rectangle 4"/>
          <p:cNvSpPr/>
          <p:nvPr/>
        </p:nvSpPr>
        <p:spPr>
          <a:xfrm>
            <a:off x="3664733" y="4970433"/>
            <a:ext cx="3672000" cy="523220"/>
          </a:xfrm>
          <a:prstGeom prst="rect">
            <a:avLst/>
          </a:prstGeom>
        </p:spPr>
        <p:style>
          <a:lnRef idx="3">
            <a:schemeClr val="lt1"/>
          </a:lnRef>
          <a:fillRef idx="1">
            <a:schemeClr val="dk1"/>
          </a:fillRef>
          <a:effectRef idx="1">
            <a:schemeClr val="dk1"/>
          </a:effectRef>
          <a:fontRef idx="minor">
            <a:schemeClr val="lt1"/>
          </a:fontRef>
        </p:style>
        <p:txBody>
          <a:bodyPr wrap="none">
            <a:spAutoFit/>
          </a:bodyPr>
          <a:lstStyle/>
          <a:p>
            <a:pPr algn="ctr"/>
            <a:r>
              <a:rPr lang="th-TH" sz="2800" spc="300" dirty="0" smtClean="0">
                <a:solidFill>
                  <a:schemeClr val="bg1"/>
                </a:solidFill>
              </a:rPr>
              <a:t>กรรมการฝ่ายลูกจ้าง ๕ คน</a:t>
            </a:r>
            <a:endParaRPr lang="th-TH" sz="1100" spc="300" dirty="0">
              <a:solidFill>
                <a:schemeClr val="bg1"/>
              </a:solidFill>
            </a:endParaRPr>
          </a:p>
        </p:txBody>
      </p:sp>
      <p:pic>
        <p:nvPicPr>
          <p:cNvPr id="6" name="Picture 5"/>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อำนาจหน้าที่สำคัญ</a:t>
            </a:r>
            <a:endParaRPr lang="th-TH" b="1" dirty="0"/>
          </a:p>
        </p:txBody>
      </p:sp>
      <p:sp>
        <p:nvSpPr>
          <p:cNvPr id="3" name="Content Placeholder 2"/>
          <p:cNvSpPr>
            <a:spLocks noGrp="1"/>
          </p:cNvSpPr>
          <p:nvPr>
            <p:ph idx="1"/>
          </p:nvPr>
        </p:nvSpPr>
        <p:spPr>
          <a:xfrm>
            <a:off x="1003300" y="2044700"/>
            <a:ext cx="7988300" cy="4038600"/>
          </a:xfrm>
        </p:spPr>
        <p:txBody>
          <a:bodyPr/>
          <a:lstStyle/>
          <a:p>
            <a:pPr marL="723900" indent="-368300">
              <a:spcBef>
                <a:spcPts val="0"/>
              </a:spcBef>
              <a:buClr>
                <a:srgbClr val="002060"/>
              </a:buClr>
              <a:buFont typeface="Wingdings" pitchFamily="2" charset="2"/>
              <a:buChar char="§"/>
            </a:pPr>
            <a:r>
              <a:rPr lang="th-TH" sz="2800" b="1" spc="50" dirty="0" smtClean="0"/>
              <a:t>การกำหนดมาตรฐานขั้นต่ำของสภาพการจ้าง</a:t>
            </a:r>
            <a:endParaRPr lang="en-US" sz="2800" b="1" spc="50" dirty="0" smtClean="0"/>
          </a:p>
          <a:p>
            <a:pPr marL="723900" indent="-368300">
              <a:spcBef>
                <a:spcPts val="0"/>
              </a:spcBef>
              <a:buClr>
                <a:srgbClr val="002060"/>
              </a:buClr>
              <a:buFont typeface="Wingdings" pitchFamily="2" charset="2"/>
              <a:buChar char="§"/>
            </a:pPr>
            <a:r>
              <a:rPr lang="th-TH" sz="2800" b="1" spc="50" dirty="0" smtClean="0"/>
              <a:t>เมื่อคณะรัฐมนตรีเห็นชอบแล้วใช้บังคับแก่รัฐวิสาหกิจทุกแห่ง</a:t>
            </a:r>
            <a:endParaRPr lang="en-US" sz="2800" b="1" spc="50" dirty="0" smtClean="0"/>
          </a:p>
          <a:p>
            <a:pPr marL="723900" indent="0">
              <a:spcBef>
                <a:spcPts val="0"/>
              </a:spcBef>
              <a:buClr>
                <a:srgbClr val="002060"/>
              </a:buClr>
              <a:buNone/>
            </a:pPr>
            <a:r>
              <a:rPr lang="en-US" b="1" spc="50" dirty="0" smtClean="0"/>
              <a:t>(</a:t>
            </a:r>
            <a:r>
              <a:rPr lang="th-TH" b="1" spc="50" dirty="0" smtClean="0"/>
              <a:t> เสมือนกฎหมายคุ้มครองแรงงาน</a:t>
            </a:r>
            <a:r>
              <a:rPr lang="en-US" b="1" spc="50" dirty="0" smtClean="0"/>
              <a:t> )</a:t>
            </a:r>
          </a:p>
          <a:p>
            <a:pPr marL="723900" indent="-368300">
              <a:spcBef>
                <a:spcPts val="0"/>
              </a:spcBef>
              <a:buClr>
                <a:srgbClr val="002060"/>
              </a:buClr>
              <a:buFont typeface="Wingdings" pitchFamily="2" charset="2"/>
              <a:buChar char="§"/>
            </a:pPr>
            <a:r>
              <a:rPr lang="en-US" sz="2800" b="1" spc="50" dirty="0" smtClean="0"/>
              <a:t> </a:t>
            </a:r>
            <a:r>
              <a:rPr lang="th-TH" sz="2800" b="1" spc="50" dirty="0" smtClean="0"/>
              <a:t>การวินิจฉัยชี้ขาดข้อพิพาทแรงงาน</a:t>
            </a:r>
            <a:endParaRPr lang="en-US" sz="3200" b="1" spc="50" dirty="0" smtClean="0"/>
          </a:p>
          <a:p>
            <a:pPr marL="723900" indent="0">
              <a:spcBef>
                <a:spcPts val="0"/>
              </a:spcBef>
              <a:buClr>
                <a:srgbClr val="002060"/>
              </a:buClr>
              <a:buNone/>
            </a:pPr>
            <a:r>
              <a:rPr lang="en-US" b="1" spc="50" dirty="0" smtClean="0"/>
              <a:t>(</a:t>
            </a:r>
            <a:r>
              <a:rPr lang="th-TH" b="1" spc="50" dirty="0" smtClean="0"/>
              <a:t> ในกรณีที่มีการเจรจาและประนอมข้อพิพาทแล้วแต่นายจ้าง  </a:t>
            </a:r>
          </a:p>
          <a:p>
            <a:pPr marL="723900" indent="177800">
              <a:spcBef>
                <a:spcPts val="0"/>
              </a:spcBef>
              <a:buClr>
                <a:srgbClr val="002060"/>
              </a:buClr>
              <a:buNone/>
            </a:pPr>
            <a:r>
              <a:rPr lang="th-TH" b="1" spc="50" dirty="0" smtClean="0"/>
              <a:t>และสหภาพแรงงานตกลงกันไม่ได้</a:t>
            </a:r>
            <a:r>
              <a:rPr lang="en-US" b="1" spc="50" dirty="0" smtClean="0"/>
              <a:t> )</a:t>
            </a:r>
          </a:p>
          <a:p>
            <a:pPr marL="723900" indent="-368300">
              <a:spcBef>
                <a:spcPts val="0"/>
              </a:spcBef>
              <a:buClr>
                <a:srgbClr val="002060"/>
              </a:buClr>
              <a:buFont typeface="Wingdings" pitchFamily="2" charset="2"/>
              <a:buChar char="§"/>
            </a:pPr>
            <a:r>
              <a:rPr lang="th-TH" sz="2800" b="1" spc="50" dirty="0" smtClean="0"/>
              <a:t>การวินิจฉัยชี้ขาดการกระทำไม่เป็นธรรม</a:t>
            </a:r>
            <a:endParaRPr lang="en-US" sz="2800" b="1" spc="50" dirty="0" smtClean="0"/>
          </a:p>
          <a:p>
            <a:pPr marL="723900" indent="0">
              <a:spcBef>
                <a:spcPts val="0"/>
              </a:spcBef>
              <a:buNone/>
            </a:pPr>
            <a:r>
              <a:rPr lang="en-US" b="1" spc="50" dirty="0" smtClean="0"/>
              <a:t>(</a:t>
            </a:r>
            <a:r>
              <a:rPr lang="th-TH" b="1" spc="50" dirty="0" smtClean="0"/>
              <a:t> ในกรณีที่มีการกระทำที่ฝ่าฝืนกฎหมายที่เกี่ยวกับการคุ้มครองสหภาพแรงงาน</a:t>
            </a:r>
          </a:p>
          <a:p>
            <a:pPr marL="723900" indent="177800">
              <a:spcBef>
                <a:spcPts val="0"/>
              </a:spcBef>
              <a:buNone/>
            </a:pPr>
            <a:r>
              <a:rPr lang="th-TH" b="1" spc="50" dirty="0" smtClean="0"/>
              <a:t>และลูกจ้างที่เกี่ยวข้องกับการเรียกร้อง</a:t>
            </a:r>
            <a:r>
              <a:rPr lang="en-US" b="1" spc="50" dirty="0" smtClean="0"/>
              <a:t> )</a:t>
            </a:r>
          </a:p>
          <a:p>
            <a:pPr algn="r">
              <a:spcBef>
                <a:spcPts val="0"/>
              </a:spcBef>
              <a:buNone/>
            </a:pPr>
            <a:r>
              <a:rPr lang="th-TH" b="1" dirty="0" smtClean="0"/>
              <a:t>มาตรา ๑๓ (๖) ,๓๘</a:t>
            </a:r>
            <a:endParaRPr lang="th-TH" dirty="0" smtClean="0"/>
          </a:p>
          <a:p>
            <a:pPr>
              <a:spcBef>
                <a:spcPts val="0"/>
              </a:spcBef>
              <a:buNone/>
            </a:pPr>
            <a:endParaRPr lang="en-US" b="1" dirty="0" smtClean="0"/>
          </a:p>
          <a:p>
            <a:pPr>
              <a:buNone/>
            </a:pPr>
            <a:endParaRPr lang="en-US" sz="2800" b="1" dirty="0" smtClean="0"/>
          </a:p>
          <a:p>
            <a:endParaRPr lang="th-TH" sz="2800" b="1" dirty="0"/>
          </a:p>
        </p:txBody>
      </p:sp>
      <p:pic>
        <p:nvPicPr>
          <p:cNvPr id="4" name="Picture 3"/>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ปริศนา</a:t>
            </a:r>
            <a:endParaRPr lang="th-TH" b="1" dirty="0"/>
          </a:p>
        </p:txBody>
      </p:sp>
      <p:sp>
        <p:nvSpPr>
          <p:cNvPr id="3" name="Content Placeholder 2"/>
          <p:cNvSpPr>
            <a:spLocks noGrp="1"/>
          </p:cNvSpPr>
          <p:nvPr>
            <p:ph idx="1"/>
          </p:nvPr>
        </p:nvSpPr>
        <p:spPr/>
        <p:txBody>
          <a:bodyPr/>
          <a:lstStyle/>
          <a:p>
            <a:pPr>
              <a:buNone/>
            </a:pPr>
            <a:r>
              <a:rPr lang="th-TH" sz="3200" b="1" dirty="0" smtClean="0"/>
              <a:t>เพราะเหตุใด</a:t>
            </a:r>
            <a:endParaRPr lang="en-US" sz="3200" b="1" dirty="0" smtClean="0"/>
          </a:p>
          <a:p>
            <a:pPr marL="723900" indent="-368300" algn="thaiDist">
              <a:buClr>
                <a:srgbClr val="002060"/>
              </a:buClr>
              <a:buFont typeface="Wingdings" pitchFamily="2" charset="2"/>
              <a:buChar char="§"/>
            </a:pPr>
            <a:r>
              <a:rPr lang="th-TH" sz="2800" b="1" dirty="0" smtClean="0"/>
              <a:t>ลูกจ้างของรัฐวิสาหกิจกับลูกจ้างของกิจการเอกชนจึงได้รับสิทธิประโยชน์และการคุ้มครองแตกต่างกัน</a:t>
            </a:r>
            <a:r>
              <a:rPr lang="en-US" sz="2800" b="1" dirty="0" smtClean="0"/>
              <a:t> ?</a:t>
            </a:r>
          </a:p>
          <a:p>
            <a:pPr marL="723900" indent="-368300" algn="thaiDist">
              <a:buClr>
                <a:srgbClr val="002060"/>
              </a:buClr>
              <a:buNone/>
            </a:pPr>
            <a:endParaRPr lang="en-US" sz="2800" b="1" dirty="0" smtClean="0"/>
          </a:p>
          <a:p>
            <a:pPr marL="723900" indent="-368300" algn="thaiDist">
              <a:buClr>
                <a:srgbClr val="002060"/>
              </a:buClr>
              <a:buFont typeface="Wingdings" pitchFamily="2" charset="2"/>
              <a:buChar char="§"/>
            </a:pPr>
            <a:r>
              <a:rPr lang="th-TH" sz="2800" b="1" dirty="0" smtClean="0"/>
              <a:t>จึงไม่ใช้กฎหมายแรงงานเพียงฉบับเดียวแก่ทั้งรัฐวิสาหกิจและกิจการเอกชน</a:t>
            </a:r>
            <a:r>
              <a:rPr lang="en-US" sz="2800" b="1" dirty="0" smtClean="0"/>
              <a:t> ?</a:t>
            </a:r>
            <a:endParaRPr lang="en-US" sz="2800" b="1" dirty="0"/>
          </a:p>
        </p:txBody>
      </p:sp>
      <p:pic>
        <p:nvPicPr>
          <p:cNvPr id="4" name="Picture 3"/>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3" y="3771900"/>
            <a:ext cx="7772400" cy="1362075"/>
          </a:xfrm>
        </p:spPr>
        <p:txBody>
          <a:bodyPr tIns="252000"/>
          <a:lstStyle/>
          <a:p>
            <a:pPr algn="ctr"/>
            <a:r>
              <a:rPr lang="th-TH" sz="5400" dirty="0" smtClean="0"/>
              <a:t>รัฐวิสาหกิจ</a:t>
            </a:r>
            <a:r>
              <a:rPr lang="en-US" dirty="0" smtClean="0"/>
              <a:t/>
            </a:r>
            <a:br>
              <a:rPr lang="en-US" dirty="0" smtClean="0"/>
            </a:br>
            <a:endParaRPr lang="th-TH" dirty="0"/>
          </a:p>
        </p:txBody>
      </p:sp>
      <p:sp>
        <p:nvSpPr>
          <p:cNvPr id="5" name="Text Placeholder 4"/>
          <p:cNvSpPr>
            <a:spLocks noGrp="1"/>
          </p:cNvSpPr>
          <p:nvPr>
            <p:ph type="body" idx="1"/>
          </p:nvPr>
        </p:nvSpPr>
        <p:spPr>
          <a:xfrm>
            <a:off x="722313" y="2271713"/>
            <a:ext cx="7772400" cy="1500187"/>
          </a:xfrm>
        </p:spPr>
        <p:txBody>
          <a:bodyPr/>
          <a:lstStyle/>
          <a:p>
            <a:pPr algn="ctr"/>
            <a:r>
              <a:rPr lang="th-TH" sz="6600" b="1" dirty="0" smtClean="0"/>
              <a:t>อุตสาหกรรมสัมพันธ์</a:t>
            </a:r>
            <a:endParaRPr lang="en-US" sz="6600" dirty="0" smtClean="0"/>
          </a:p>
          <a:p>
            <a:pPr algn="ctr"/>
            <a:endParaRPr lang="th-TH" sz="1400" b="1" dirty="0" smtClean="0"/>
          </a:p>
          <a:p>
            <a:pPr algn="ctr"/>
            <a:r>
              <a:rPr lang="th-TH" sz="4000" b="1" dirty="0" smtClean="0"/>
              <a:t>ใน</a:t>
            </a:r>
          </a:p>
          <a:p>
            <a:pPr algn="ctr"/>
            <a:endParaRPr lang="en-US" sz="1400" dirty="0" smtClean="0"/>
          </a:p>
        </p:txBody>
      </p:sp>
      <p:pic>
        <p:nvPicPr>
          <p:cNvPr id="6" name="Picture 5"/>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INDUSTRIAL RELATIONS</a:t>
            </a:r>
            <a:endParaRPr lang="th-TH" sz="3200" b="1" dirty="0"/>
          </a:p>
        </p:txBody>
      </p:sp>
      <p:sp>
        <p:nvSpPr>
          <p:cNvPr id="3" name="Content Placeholder 2"/>
          <p:cNvSpPr>
            <a:spLocks noGrp="1"/>
          </p:cNvSpPr>
          <p:nvPr>
            <p:ph idx="1"/>
          </p:nvPr>
        </p:nvSpPr>
        <p:spPr/>
        <p:txBody>
          <a:bodyPr/>
          <a:lstStyle/>
          <a:p>
            <a:pPr>
              <a:buNone/>
            </a:pPr>
            <a:r>
              <a:rPr lang="en-US" sz="2000" b="1" dirty="0" smtClean="0"/>
              <a:t>(ILO Glossary of industrial relations and related terms)</a:t>
            </a:r>
          </a:p>
          <a:p>
            <a:pPr>
              <a:buNone/>
            </a:pPr>
            <a:endParaRPr lang="en-US" sz="1000" dirty="0" smtClean="0"/>
          </a:p>
          <a:p>
            <a:pPr marL="88900" indent="635000" algn="thaiDist">
              <a:buNone/>
            </a:pPr>
            <a:r>
              <a:rPr lang="en-US" sz="1800" b="1" dirty="0" smtClean="0"/>
              <a:t>The individual and collective relations between worker and employers at work and arising from the work situations, as well as relations between representatives of workers and employers at the industry and nation levels, and their interaction with the state. </a:t>
            </a:r>
            <a:r>
              <a:rPr lang="en-US" sz="1800" i="1" dirty="0" smtClean="0"/>
              <a:t>Such relations encompass legal, economic, sociological and psychological aspects and in clued the following issues : recruiting, hiring, placement, training, discipline, promotion, lay-off, termination, wages, overtime, bonus, profit sharing, education, health, safety, sanitation, recreation, housing, working hours, rest, vacation, and benefits for unemployment, sickness, accidents, old age disability.</a:t>
            </a:r>
            <a:endParaRPr lang="en-US" dirty="0" smtClean="0"/>
          </a:p>
          <a:p>
            <a:endParaRPr lang="th-TH" dirty="0"/>
          </a:p>
        </p:txBody>
      </p:sp>
      <p:pic>
        <p:nvPicPr>
          <p:cNvPr id="4" name="Picture 3"/>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รัฐวิสาหกิจ</a:t>
            </a:r>
            <a:endParaRPr lang="en-US" b="1" dirty="0" smtClean="0"/>
          </a:p>
        </p:txBody>
      </p:sp>
      <p:sp>
        <p:nvSpPr>
          <p:cNvPr id="3" name="Content Placeholder 2"/>
          <p:cNvSpPr>
            <a:spLocks noGrp="1"/>
          </p:cNvSpPr>
          <p:nvPr>
            <p:ph idx="1"/>
          </p:nvPr>
        </p:nvSpPr>
        <p:spPr>
          <a:xfrm>
            <a:off x="1270000" y="2133600"/>
            <a:ext cx="7776000" cy="4038600"/>
          </a:xfrm>
        </p:spPr>
        <p:txBody>
          <a:bodyPr/>
          <a:lstStyle/>
          <a:p>
            <a:pPr marL="457200" indent="-457200">
              <a:buClr>
                <a:srgbClr val="002060"/>
              </a:buClr>
              <a:buFont typeface="+mj-cs"/>
              <a:buAutoNum type="thaiNumPeriod"/>
            </a:pPr>
            <a:r>
              <a:rPr lang="th-TH" sz="2800" b="1" dirty="0" smtClean="0"/>
              <a:t>พะราชบัญญัติมีวิธีการงบประมาณ พ.ศ.๒๕๐๒</a:t>
            </a:r>
            <a:endParaRPr lang="en-US" sz="2800" b="1" dirty="0" smtClean="0"/>
          </a:p>
          <a:p>
            <a:pPr marL="457200" indent="-457200">
              <a:buClr>
                <a:srgbClr val="002060"/>
              </a:buClr>
              <a:buFont typeface="+mj-cs"/>
              <a:buAutoNum type="thaiNumPeriod"/>
            </a:pPr>
            <a:r>
              <a:rPr lang="th-TH" sz="2800" b="1" dirty="0" smtClean="0"/>
              <a:t>พระราชบัญญัติแรงงานรัฐวิสาหกิจสัมพันธ์ พ.ศ. ๒๕๔๓</a:t>
            </a:r>
            <a:endParaRPr lang="en-US" sz="2800" b="1" dirty="0" smtClean="0"/>
          </a:p>
          <a:p>
            <a:pPr marL="457200" indent="-457200">
              <a:buClr>
                <a:srgbClr val="002060"/>
              </a:buClr>
              <a:buFont typeface="+mj-cs"/>
              <a:buAutoNum type="thaiNumPeriod"/>
            </a:pPr>
            <a:r>
              <a:rPr lang="th-TH" sz="2800" b="1" dirty="0" smtClean="0"/>
              <a:t>พระราชบัญญัติกำหนดคุณสมบัติมาตรฐานสำหรับกรรมการและพนักงานรัฐวิสาหกิจ พ.ศ. ๒๕๑๘</a:t>
            </a:r>
            <a:endParaRPr lang="en-US" sz="2800" b="1" dirty="0" smtClean="0"/>
          </a:p>
          <a:p>
            <a:pPr marL="457200" indent="-457200">
              <a:buClr>
                <a:srgbClr val="002060"/>
              </a:buClr>
              <a:buFont typeface="+mj-cs"/>
              <a:buAutoNum type="thaiNumPeriod"/>
            </a:pPr>
            <a:r>
              <a:rPr lang="th-TH" sz="2800" b="1" dirty="0" smtClean="0"/>
              <a:t>พระราชบัญญัติทุนรัฐวิสาหกิจ พ.ศ. ๒๕๔๒</a:t>
            </a:r>
            <a:endParaRPr lang="en-US" sz="2800" b="1" dirty="0" smtClean="0"/>
          </a:p>
          <a:p>
            <a:pPr marL="457200" indent="-457200">
              <a:buClr>
                <a:srgbClr val="002060"/>
              </a:buClr>
              <a:buFont typeface="+mj-cs"/>
              <a:buAutoNum type="thaiNumPeriod"/>
            </a:pPr>
            <a:r>
              <a:rPr lang="th-TH" sz="2800" b="1" dirty="0" smtClean="0"/>
              <a:t>พระราชบัญญัติจัดตั้งศาลแรงงานและวิธีพิจารณาคดีแรงงาน พ.ศ. ๒๕๒๒</a:t>
            </a:r>
            <a:endParaRPr lang="en-US" sz="2800" b="1" dirty="0" smtClean="0"/>
          </a:p>
          <a:p>
            <a:pPr marL="457200" indent="-457200">
              <a:buClr>
                <a:srgbClr val="002060"/>
              </a:buClr>
              <a:buFont typeface="+mj-cs"/>
              <a:buAutoNum type="thaiNumPeriod"/>
            </a:pPr>
            <a:r>
              <a:rPr lang="th-TH" sz="2800" b="1" dirty="0" smtClean="0"/>
              <a:t>กฎหมายจัดตั้งรัฐวิสากิจนั้น</a:t>
            </a:r>
            <a:endParaRPr lang="en-US" sz="2800" b="1" dirty="0" smtClean="0"/>
          </a:p>
          <a:p>
            <a:pPr>
              <a:buNone/>
            </a:pPr>
            <a:endParaRPr lang="th-TH" dirty="0"/>
          </a:p>
        </p:txBody>
      </p:sp>
      <p:pic>
        <p:nvPicPr>
          <p:cNvPr id="4" name="Picture 3"/>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32"/>
          <p:cNvGrpSpPr/>
          <p:nvPr/>
        </p:nvGrpSpPr>
        <p:grpSpPr>
          <a:xfrm>
            <a:off x="392458" y="1524833"/>
            <a:ext cx="8595404" cy="3174366"/>
            <a:chOff x="392458" y="1194633"/>
            <a:chExt cx="8595404" cy="3174366"/>
          </a:xfrm>
        </p:grpSpPr>
        <p:cxnSp>
          <p:nvCxnSpPr>
            <p:cNvPr id="21" name="Straight Connector 20"/>
            <p:cNvCxnSpPr/>
            <p:nvPr/>
          </p:nvCxnSpPr>
          <p:spPr bwMode="auto">
            <a:xfrm>
              <a:off x="4707338" y="3332558"/>
              <a:ext cx="0" cy="43200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2" name="Straight Connector 21"/>
            <p:cNvCxnSpPr/>
            <p:nvPr/>
          </p:nvCxnSpPr>
          <p:spPr bwMode="auto">
            <a:xfrm>
              <a:off x="6396438" y="3319858"/>
              <a:ext cx="0" cy="43200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3" name="Straight Connector 22"/>
            <p:cNvCxnSpPr/>
            <p:nvPr/>
          </p:nvCxnSpPr>
          <p:spPr bwMode="auto">
            <a:xfrm>
              <a:off x="7831538" y="3319858"/>
              <a:ext cx="0" cy="43200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4" name="Straight Connector 23"/>
            <p:cNvCxnSpPr/>
            <p:nvPr/>
          </p:nvCxnSpPr>
          <p:spPr bwMode="auto">
            <a:xfrm>
              <a:off x="2954738" y="3294458"/>
              <a:ext cx="0" cy="43200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5" name="Straight Connector 24"/>
            <p:cNvCxnSpPr/>
            <p:nvPr/>
          </p:nvCxnSpPr>
          <p:spPr bwMode="auto">
            <a:xfrm>
              <a:off x="1506938" y="3281758"/>
              <a:ext cx="0" cy="43200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8193" name="Rectangle 1"/>
            <p:cNvSpPr>
              <a:spLocks noChangeArrowheads="1"/>
            </p:cNvSpPr>
            <p:nvPr/>
          </p:nvSpPr>
          <p:spPr bwMode="auto">
            <a:xfrm>
              <a:off x="3683965" y="1194633"/>
              <a:ext cx="2046746" cy="779026"/>
            </a:xfrm>
            <a:prstGeom prst="roundRect">
              <a:avLst>
                <a:gd name="adj" fmla="val 50000"/>
              </a:avLst>
            </a:prstGeom>
            <a:ln>
              <a:headEnd/>
              <a:tailEnd/>
            </a:ln>
          </p:spPr>
          <p:style>
            <a:lnRef idx="3">
              <a:schemeClr val="lt1"/>
            </a:lnRef>
            <a:fillRef idx="1">
              <a:schemeClr val="dk1"/>
            </a:fillRef>
            <a:effectRef idx="1">
              <a:schemeClr val="dk1"/>
            </a:effectRef>
            <a:fontRef idx="minor">
              <a:schemeClr val="lt1"/>
            </a:fontRef>
          </p:style>
          <p:txBody>
            <a:bodyPr vert="horz" wrap="square" lIns="0" tIns="0" rIns="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140200" algn="l"/>
                </a:tabLst>
              </a:pPr>
              <a:r>
                <a:rPr kumimoji="0" lang="th-TH" sz="3600" b="1" i="0" u="none" strike="noStrike" cap="none" normalizeH="0" baseline="0" dirty="0" smtClean="0">
                  <a:ln>
                    <a:noFill/>
                  </a:ln>
                  <a:solidFill>
                    <a:schemeClr val="bg1"/>
                  </a:solidFill>
                  <a:effectLst>
                    <a:outerShdw blurRad="38100" dist="38100" dir="2700000" algn="tl">
                      <a:srgbClr val="000000">
                        <a:alpha val="43137"/>
                      </a:srgbClr>
                    </a:outerShdw>
                  </a:effectLst>
                  <a:latin typeface="Calibri" pitchFamily="34" charset="0"/>
                  <a:ea typeface="Calibri" pitchFamily="34" charset="0"/>
                  <a:cs typeface="Cordia New" pitchFamily="34" charset="-34"/>
                </a:rPr>
                <a:t>ศาลแรงงาน</a:t>
              </a:r>
              <a:endParaRPr kumimoji="0" lang="th-TH" sz="3600" b="0" i="0" u="none" strike="noStrike" cap="none" normalizeH="0" baseline="0" dirty="0" smtClean="0">
                <a:ln>
                  <a:noFill/>
                </a:ln>
                <a:solidFill>
                  <a:schemeClr val="bg1"/>
                </a:solidFill>
                <a:effectLst>
                  <a:outerShdw blurRad="38100" dist="38100" dir="2700000" algn="tl">
                    <a:srgbClr val="000000">
                      <a:alpha val="43137"/>
                    </a:srgbClr>
                  </a:outerShdw>
                </a:effectLst>
                <a:latin typeface="Arial" pitchFamily="34" charset="0"/>
                <a:cs typeface="Angsana New" pitchFamily="18" charset="-34"/>
              </a:endParaRPr>
            </a:p>
          </p:txBody>
        </p:sp>
        <p:sp>
          <p:nvSpPr>
            <p:cNvPr id="5" name="Rounded Rectangle 4"/>
            <p:cNvSpPr/>
            <p:nvPr/>
          </p:nvSpPr>
          <p:spPr>
            <a:xfrm>
              <a:off x="6186528" y="2683590"/>
              <a:ext cx="1872000" cy="605909"/>
            </a:xfrm>
            <a:prstGeom prst="roundRect">
              <a:avLst>
                <a:gd name="adj" fmla="val 50000"/>
              </a:avLst>
            </a:prstGeom>
          </p:spPr>
          <p:style>
            <a:lnRef idx="3">
              <a:schemeClr val="lt1"/>
            </a:lnRef>
            <a:fillRef idx="1">
              <a:schemeClr val="accent1"/>
            </a:fillRef>
            <a:effectRef idx="1">
              <a:schemeClr val="accent1"/>
            </a:effectRef>
            <a:fontRef idx="minor">
              <a:schemeClr val="lt1"/>
            </a:fontRef>
          </p:style>
          <p:txBody>
            <a:bodyPr wrap="none" lIns="0" tIns="0" rIns="0" bIns="0">
              <a:spAutoFit/>
            </a:bodyPr>
            <a:lstStyle/>
            <a:p>
              <a:pPr algn="ctr"/>
              <a:r>
                <a:rPr lang="th-TH" sz="2800" dirty="0" smtClean="0">
                  <a:solidFill>
                    <a:srgbClr val="002060"/>
                  </a:solidFill>
                </a:rPr>
                <a:t>คณะกรรมการฯ</a:t>
              </a:r>
              <a:endParaRPr lang="th-TH" sz="2800" dirty="0">
                <a:solidFill>
                  <a:srgbClr val="002060"/>
                </a:solidFill>
              </a:endParaRPr>
            </a:p>
          </p:txBody>
        </p:sp>
        <p:sp>
          <p:nvSpPr>
            <p:cNvPr id="6" name="Rounded Rectangle 5"/>
            <p:cNvSpPr/>
            <p:nvPr/>
          </p:nvSpPr>
          <p:spPr>
            <a:xfrm>
              <a:off x="3774651" y="2683590"/>
              <a:ext cx="1872000" cy="605909"/>
            </a:xfrm>
            <a:prstGeom prst="roundRect">
              <a:avLst>
                <a:gd name="adj" fmla="val 50000"/>
              </a:avLst>
            </a:prstGeom>
          </p:spPr>
          <p:style>
            <a:lnRef idx="3">
              <a:schemeClr val="lt1"/>
            </a:lnRef>
            <a:fillRef idx="1">
              <a:schemeClr val="accent1"/>
            </a:fillRef>
            <a:effectRef idx="1">
              <a:schemeClr val="accent1"/>
            </a:effectRef>
            <a:fontRef idx="minor">
              <a:schemeClr val="lt1"/>
            </a:fontRef>
          </p:style>
          <p:txBody>
            <a:bodyPr wrap="square" lIns="0" tIns="0" rIns="0" bIns="0">
              <a:spAutoFit/>
            </a:bodyPr>
            <a:lstStyle/>
            <a:p>
              <a:pPr algn="ctr"/>
              <a:r>
                <a:rPr lang="th-TH" sz="2800" dirty="0" smtClean="0">
                  <a:solidFill>
                    <a:srgbClr val="002060"/>
                  </a:solidFill>
                </a:rPr>
                <a:t>กระทรวงแรงงาน</a:t>
              </a:r>
              <a:endParaRPr lang="th-TH" sz="2800" dirty="0">
                <a:solidFill>
                  <a:srgbClr val="002060"/>
                </a:solidFill>
              </a:endParaRPr>
            </a:p>
          </p:txBody>
        </p:sp>
        <p:sp>
          <p:nvSpPr>
            <p:cNvPr id="7" name="Rounded Rectangle 6"/>
            <p:cNvSpPr/>
            <p:nvPr/>
          </p:nvSpPr>
          <p:spPr>
            <a:xfrm>
              <a:off x="1343283" y="2683590"/>
              <a:ext cx="1872000" cy="605909"/>
            </a:xfrm>
            <a:prstGeom prst="roundRect">
              <a:avLst>
                <a:gd name="adj" fmla="val 50000"/>
              </a:avLst>
            </a:prstGeom>
          </p:spPr>
          <p:style>
            <a:lnRef idx="3">
              <a:schemeClr val="lt1"/>
            </a:lnRef>
            <a:fillRef idx="1">
              <a:schemeClr val="accent1"/>
            </a:fillRef>
            <a:effectRef idx="1">
              <a:schemeClr val="accent1"/>
            </a:effectRef>
            <a:fontRef idx="minor">
              <a:schemeClr val="lt1"/>
            </a:fontRef>
          </p:style>
          <p:txBody>
            <a:bodyPr wrap="square" lIns="0" tIns="0" rIns="0" bIns="0">
              <a:spAutoFit/>
            </a:bodyPr>
            <a:lstStyle/>
            <a:p>
              <a:pPr algn="ctr"/>
              <a:r>
                <a:rPr lang="th-TH" sz="2800" dirty="0" smtClean="0">
                  <a:solidFill>
                    <a:srgbClr val="002060"/>
                  </a:solidFill>
                </a:rPr>
                <a:t>สภาที่ปรึกษา </a:t>
              </a:r>
              <a:endParaRPr lang="th-TH" sz="2800" dirty="0">
                <a:solidFill>
                  <a:srgbClr val="002060"/>
                </a:solidFill>
              </a:endParaRPr>
            </a:p>
          </p:txBody>
        </p:sp>
        <p:sp>
          <p:nvSpPr>
            <p:cNvPr id="8" name="Rounded Rectangle 7"/>
            <p:cNvSpPr/>
            <p:nvPr/>
          </p:nvSpPr>
          <p:spPr>
            <a:xfrm>
              <a:off x="392458" y="3724990"/>
              <a:ext cx="1800000" cy="605909"/>
            </a:xfrm>
            <a:prstGeom prst="roundRect">
              <a:avLst>
                <a:gd name="adj" fmla="val 50000"/>
              </a:avLst>
            </a:prstGeom>
          </p:spPr>
          <p:style>
            <a:lnRef idx="3">
              <a:schemeClr val="lt1"/>
            </a:lnRef>
            <a:fillRef idx="1">
              <a:schemeClr val="accent1"/>
            </a:fillRef>
            <a:effectRef idx="1">
              <a:schemeClr val="accent1"/>
            </a:effectRef>
            <a:fontRef idx="minor">
              <a:schemeClr val="lt1"/>
            </a:fontRef>
          </p:style>
          <p:txBody>
            <a:bodyPr wrap="none" lIns="0" tIns="0" rIns="0" bIns="0">
              <a:spAutoFit/>
            </a:bodyPr>
            <a:lstStyle/>
            <a:p>
              <a:pPr algn="ctr"/>
              <a:r>
                <a:rPr lang="th-TH" sz="2800" dirty="0" smtClean="0">
                  <a:solidFill>
                    <a:srgbClr val="002060"/>
                  </a:solidFill>
                </a:rPr>
                <a:t>องค์การนายจ้าง</a:t>
              </a:r>
              <a:endParaRPr lang="th-TH" sz="2800" dirty="0">
                <a:solidFill>
                  <a:srgbClr val="002060"/>
                </a:solidFill>
              </a:endParaRPr>
            </a:p>
          </p:txBody>
        </p:sp>
        <p:sp>
          <p:nvSpPr>
            <p:cNvPr id="9" name="Rounded Rectangle 8"/>
            <p:cNvSpPr/>
            <p:nvPr/>
          </p:nvSpPr>
          <p:spPr>
            <a:xfrm>
              <a:off x="2428409" y="3737690"/>
              <a:ext cx="1080000" cy="605909"/>
            </a:xfrm>
            <a:prstGeom prst="roundRect">
              <a:avLst>
                <a:gd name="adj" fmla="val 50000"/>
              </a:avLst>
            </a:prstGeom>
          </p:spPr>
          <p:style>
            <a:lnRef idx="3">
              <a:schemeClr val="lt1"/>
            </a:lnRef>
            <a:fillRef idx="1">
              <a:schemeClr val="accent1"/>
            </a:fillRef>
            <a:effectRef idx="1">
              <a:schemeClr val="accent1"/>
            </a:effectRef>
            <a:fontRef idx="minor">
              <a:schemeClr val="lt1"/>
            </a:fontRef>
          </p:style>
          <p:txBody>
            <a:bodyPr wrap="none" lIns="0" tIns="0" rIns="0" bIns="0">
              <a:spAutoFit/>
            </a:bodyPr>
            <a:lstStyle/>
            <a:p>
              <a:pPr algn="ctr"/>
              <a:r>
                <a:rPr lang="th-TH" sz="2800" dirty="0" smtClean="0">
                  <a:solidFill>
                    <a:srgbClr val="002060"/>
                  </a:solidFill>
                </a:rPr>
                <a:t>นายจ้าง</a:t>
              </a:r>
              <a:endParaRPr lang="th-TH" sz="2800" dirty="0">
                <a:solidFill>
                  <a:srgbClr val="002060"/>
                </a:solidFill>
              </a:endParaRPr>
            </a:p>
          </p:txBody>
        </p:sp>
        <p:sp>
          <p:nvSpPr>
            <p:cNvPr id="10" name="Rounded Rectangle 9"/>
            <p:cNvSpPr/>
            <p:nvPr/>
          </p:nvSpPr>
          <p:spPr>
            <a:xfrm>
              <a:off x="4161504" y="3750389"/>
              <a:ext cx="1080000" cy="604800"/>
            </a:xfrm>
            <a:prstGeom prst="roundRect">
              <a:avLst>
                <a:gd name="adj" fmla="val 50000"/>
              </a:avLst>
            </a:prstGeom>
          </p:spPr>
          <p:style>
            <a:lnRef idx="3">
              <a:schemeClr val="lt1"/>
            </a:lnRef>
            <a:fillRef idx="1">
              <a:schemeClr val="accent1"/>
            </a:fillRef>
            <a:effectRef idx="1">
              <a:schemeClr val="accent1"/>
            </a:effectRef>
            <a:fontRef idx="minor">
              <a:schemeClr val="lt1"/>
            </a:fontRef>
          </p:style>
          <p:txBody>
            <a:bodyPr wrap="none" lIns="0" tIns="0" rIns="0" bIns="0">
              <a:spAutoFit/>
            </a:bodyPr>
            <a:lstStyle/>
            <a:p>
              <a:pPr algn="ctr"/>
              <a:r>
                <a:rPr lang="th-TH" sz="2800" dirty="0" smtClean="0">
                  <a:solidFill>
                    <a:srgbClr val="002060"/>
                  </a:solidFill>
                </a:rPr>
                <a:t>รัฐ</a:t>
              </a:r>
              <a:endParaRPr lang="th-TH" sz="2800" dirty="0">
                <a:solidFill>
                  <a:srgbClr val="002060"/>
                </a:solidFill>
              </a:endParaRPr>
            </a:p>
          </p:txBody>
        </p:sp>
        <p:sp>
          <p:nvSpPr>
            <p:cNvPr id="11" name="Rounded Rectangle 10"/>
            <p:cNvSpPr/>
            <p:nvPr/>
          </p:nvSpPr>
          <p:spPr>
            <a:xfrm>
              <a:off x="5873625" y="3763090"/>
              <a:ext cx="1080000" cy="605909"/>
            </a:xfrm>
            <a:prstGeom prst="roundRect">
              <a:avLst>
                <a:gd name="adj" fmla="val 50000"/>
              </a:avLst>
            </a:prstGeom>
          </p:spPr>
          <p:style>
            <a:lnRef idx="3">
              <a:schemeClr val="lt1"/>
            </a:lnRef>
            <a:fillRef idx="1">
              <a:schemeClr val="accent1"/>
            </a:fillRef>
            <a:effectRef idx="1">
              <a:schemeClr val="accent1"/>
            </a:effectRef>
            <a:fontRef idx="minor">
              <a:schemeClr val="lt1"/>
            </a:fontRef>
          </p:style>
          <p:txBody>
            <a:bodyPr wrap="none" lIns="0" tIns="0" rIns="0" bIns="0">
              <a:spAutoFit/>
            </a:bodyPr>
            <a:lstStyle/>
            <a:p>
              <a:pPr algn="ctr"/>
              <a:r>
                <a:rPr lang="th-TH" sz="2800" dirty="0" smtClean="0">
                  <a:solidFill>
                    <a:srgbClr val="002060"/>
                  </a:solidFill>
                </a:rPr>
                <a:t>ลูกจ้าง</a:t>
              </a:r>
              <a:endParaRPr lang="th-TH" sz="2800" dirty="0">
                <a:solidFill>
                  <a:srgbClr val="002060"/>
                </a:solidFill>
              </a:endParaRPr>
            </a:p>
          </p:txBody>
        </p:sp>
        <p:sp>
          <p:nvSpPr>
            <p:cNvPr id="12" name="Rounded Rectangle 11"/>
            <p:cNvSpPr/>
            <p:nvPr/>
          </p:nvSpPr>
          <p:spPr>
            <a:xfrm>
              <a:off x="7187862" y="3763090"/>
              <a:ext cx="1800000" cy="605909"/>
            </a:xfrm>
            <a:prstGeom prst="roundRect">
              <a:avLst>
                <a:gd name="adj" fmla="val 50000"/>
              </a:avLst>
            </a:prstGeom>
          </p:spPr>
          <p:style>
            <a:lnRef idx="3">
              <a:schemeClr val="lt1"/>
            </a:lnRef>
            <a:fillRef idx="1">
              <a:schemeClr val="accent1"/>
            </a:fillRef>
            <a:effectRef idx="1">
              <a:schemeClr val="accent1"/>
            </a:effectRef>
            <a:fontRef idx="minor">
              <a:schemeClr val="lt1"/>
            </a:fontRef>
          </p:style>
          <p:txBody>
            <a:bodyPr wrap="none" lIns="0" tIns="0" rIns="0" bIns="0">
              <a:spAutoFit/>
            </a:bodyPr>
            <a:lstStyle/>
            <a:p>
              <a:pPr algn="ctr"/>
              <a:r>
                <a:rPr lang="th-TH" sz="2800" dirty="0" smtClean="0">
                  <a:solidFill>
                    <a:srgbClr val="002060"/>
                  </a:solidFill>
                </a:rPr>
                <a:t>องค์การลูกจ้าง</a:t>
              </a:r>
              <a:endParaRPr lang="th-TH" sz="2800" dirty="0">
                <a:solidFill>
                  <a:srgbClr val="002060"/>
                </a:solidFill>
              </a:endParaRPr>
            </a:p>
          </p:txBody>
        </p:sp>
        <p:cxnSp>
          <p:nvCxnSpPr>
            <p:cNvPr id="14" name="Straight Connector 13"/>
            <p:cNvCxnSpPr>
              <a:stCxn id="8193" idx="2"/>
              <a:endCxn id="6" idx="0"/>
            </p:cNvCxnSpPr>
            <p:nvPr/>
          </p:nvCxnSpPr>
          <p:spPr bwMode="auto">
            <a:xfrm>
              <a:off x="4707338" y="1973659"/>
              <a:ext cx="0" cy="709931"/>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17" name="Straight Connector 16"/>
            <p:cNvCxnSpPr>
              <a:stCxn id="7" idx="3"/>
            </p:cNvCxnSpPr>
            <p:nvPr/>
          </p:nvCxnSpPr>
          <p:spPr bwMode="auto">
            <a:xfrm>
              <a:off x="3215283" y="2986545"/>
              <a:ext cx="540000"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19" name="Straight Connector 18"/>
            <p:cNvCxnSpPr>
              <a:stCxn id="6" idx="3"/>
              <a:endCxn id="5" idx="1"/>
            </p:cNvCxnSpPr>
            <p:nvPr/>
          </p:nvCxnSpPr>
          <p:spPr bwMode="auto">
            <a:xfrm>
              <a:off x="5646651" y="2986545"/>
              <a:ext cx="539877"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9" name="Elbow Connector 28"/>
            <p:cNvCxnSpPr>
              <a:stCxn id="9" idx="2"/>
              <a:endCxn id="11" idx="2"/>
            </p:cNvCxnSpPr>
            <p:nvPr/>
          </p:nvCxnSpPr>
          <p:spPr bwMode="auto">
            <a:xfrm rot="16200000" flipH="1">
              <a:off x="4678317" y="2633691"/>
              <a:ext cx="25400" cy="3445216"/>
            </a:xfrm>
            <a:prstGeom prst="bentConnector3">
              <a:avLst>
                <a:gd name="adj1" fmla="val 2000001"/>
              </a:avLst>
            </a:prstGeom>
            <a:ln>
              <a:headEnd type="stealth" w="lg" len="lg"/>
              <a:tailEnd type="stealth" w="lg" len="lg"/>
            </a:ln>
          </p:spPr>
          <p:style>
            <a:lnRef idx="3">
              <a:schemeClr val="dk1"/>
            </a:lnRef>
            <a:fillRef idx="0">
              <a:schemeClr val="dk1"/>
            </a:fillRef>
            <a:effectRef idx="2">
              <a:schemeClr val="dk1"/>
            </a:effectRef>
            <a:fontRef idx="minor">
              <a:schemeClr val="tx1"/>
            </a:fontRef>
          </p:style>
        </p:cxnSp>
      </p:grpSp>
      <p:pic>
        <p:nvPicPr>
          <p:cNvPr id="31" name="Picture 30"/>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th-TH" b="1" dirty="0" smtClean="0"/>
              <a:t>ความหลากหลาย</a:t>
            </a:r>
            <a:endParaRPr lang="th-TH" b="1" dirty="0"/>
          </a:p>
        </p:txBody>
      </p:sp>
      <p:sp>
        <p:nvSpPr>
          <p:cNvPr id="4" name="Content Placeholder 3"/>
          <p:cNvSpPr>
            <a:spLocks noGrp="1"/>
          </p:cNvSpPr>
          <p:nvPr>
            <p:ph sz="half" idx="1"/>
          </p:nvPr>
        </p:nvSpPr>
        <p:spPr>
          <a:xfrm>
            <a:off x="838200" y="2044700"/>
            <a:ext cx="3024000" cy="4068000"/>
          </a:xfrm>
        </p:spPr>
        <p:txBody>
          <a:bodyPr/>
          <a:lstStyle/>
          <a:p>
            <a:pPr algn="ctr">
              <a:buNone/>
            </a:pPr>
            <a:r>
              <a:rPr lang="th-TH" sz="3600" b="1" dirty="0" smtClean="0"/>
              <a:t>การจัดตั้ง</a:t>
            </a:r>
          </a:p>
          <a:p>
            <a:pPr marL="177800" indent="-177800">
              <a:buClr>
                <a:schemeClr val="accent4">
                  <a:lumMod val="50000"/>
                </a:schemeClr>
              </a:buClr>
              <a:buFont typeface="Wingdings" pitchFamily="2" charset="2"/>
              <a:buChar char="§"/>
            </a:pPr>
            <a:r>
              <a:rPr lang="th-TH" sz="2400" b="1" dirty="0" smtClean="0"/>
              <a:t>พระราชบัญญัติ</a:t>
            </a:r>
            <a:endParaRPr lang="en-US" sz="2400" b="1" dirty="0" smtClean="0"/>
          </a:p>
          <a:p>
            <a:pPr marL="177800" indent="-177800">
              <a:buClr>
                <a:schemeClr val="accent4">
                  <a:lumMod val="50000"/>
                </a:schemeClr>
              </a:buClr>
              <a:buFont typeface="Wingdings" pitchFamily="2" charset="2"/>
              <a:buChar char="§"/>
            </a:pPr>
            <a:r>
              <a:rPr lang="th-TH" sz="2400" b="1" dirty="0" smtClean="0"/>
              <a:t>พระราชกฤษฎีกา</a:t>
            </a:r>
            <a:endParaRPr lang="en-US" sz="2400" b="1" dirty="0" smtClean="0"/>
          </a:p>
          <a:p>
            <a:pPr marL="177800" indent="-177800">
              <a:buClr>
                <a:schemeClr val="accent4">
                  <a:lumMod val="50000"/>
                </a:schemeClr>
              </a:buClr>
              <a:buFont typeface="Wingdings" pitchFamily="2" charset="2"/>
              <a:buChar char="§"/>
            </a:pPr>
            <a:r>
              <a:rPr lang="th-TH" sz="2400" b="1" dirty="0" smtClean="0"/>
              <a:t>ประกาศของคณะปฏิวัติ</a:t>
            </a:r>
            <a:endParaRPr lang="en-US" sz="2400" b="1" dirty="0" smtClean="0"/>
          </a:p>
          <a:p>
            <a:pPr marL="177800" indent="-177800">
              <a:buClr>
                <a:schemeClr val="accent4">
                  <a:lumMod val="50000"/>
                </a:schemeClr>
              </a:buClr>
              <a:buFont typeface="Wingdings" pitchFamily="2" charset="2"/>
              <a:buChar char="§"/>
            </a:pPr>
            <a:r>
              <a:rPr lang="th-TH" sz="2400" b="1" dirty="0" smtClean="0"/>
              <a:t>คำสั่งกระทรวง</a:t>
            </a:r>
            <a:endParaRPr lang="en-US" sz="2400" b="1" dirty="0" smtClean="0"/>
          </a:p>
          <a:p>
            <a:pPr marL="177800" indent="-177800">
              <a:buClr>
                <a:schemeClr val="accent4">
                  <a:lumMod val="50000"/>
                </a:schemeClr>
              </a:buClr>
              <a:buFont typeface="Wingdings" pitchFamily="2" charset="2"/>
              <a:buChar char="§"/>
            </a:pPr>
            <a:r>
              <a:rPr lang="th-TH" sz="2400" b="1" dirty="0" smtClean="0"/>
              <a:t>มติคณะรัฐมนตรี</a:t>
            </a:r>
            <a:endParaRPr lang="en-US" sz="2400" b="1" dirty="0" smtClean="0"/>
          </a:p>
          <a:p>
            <a:pPr marL="177800" indent="-177800">
              <a:buClr>
                <a:schemeClr val="accent4">
                  <a:lumMod val="50000"/>
                </a:schemeClr>
              </a:buClr>
              <a:buFont typeface="Wingdings" pitchFamily="2" charset="2"/>
              <a:buChar char="§"/>
            </a:pPr>
            <a:r>
              <a:rPr lang="th-TH" sz="2400" b="1" dirty="0" smtClean="0"/>
              <a:t>ประมวลกฎหมายแพ่งพาณิชย์ </a:t>
            </a:r>
            <a:endParaRPr lang="en-US" sz="2400" b="1" dirty="0" smtClean="0"/>
          </a:p>
          <a:p>
            <a:pPr marL="177800" indent="-177800">
              <a:buClr>
                <a:schemeClr val="accent4">
                  <a:lumMod val="50000"/>
                </a:schemeClr>
              </a:buClr>
              <a:buNone/>
            </a:pPr>
            <a:r>
              <a:rPr lang="en-US" sz="2400" b="1" dirty="0" smtClean="0"/>
              <a:t>	(</a:t>
            </a:r>
            <a:r>
              <a:rPr lang="th-TH" sz="2400" b="1" dirty="0" smtClean="0"/>
              <a:t>จดทะเบียน</a:t>
            </a:r>
            <a:r>
              <a:rPr lang="en-US" sz="2400" b="1" dirty="0" smtClean="0"/>
              <a:t>)</a:t>
            </a:r>
          </a:p>
          <a:p>
            <a:endParaRPr lang="th-TH" dirty="0" smtClean="0"/>
          </a:p>
        </p:txBody>
      </p:sp>
      <p:sp>
        <p:nvSpPr>
          <p:cNvPr id="11" name="Content Placeholder 10"/>
          <p:cNvSpPr>
            <a:spLocks noGrp="1"/>
          </p:cNvSpPr>
          <p:nvPr>
            <p:ph sz="half" idx="2"/>
          </p:nvPr>
        </p:nvSpPr>
        <p:spPr>
          <a:xfrm>
            <a:off x="3797300" y="2044700"/>
            <a:ext cx="5346700" cy="4038600"/>
          </a:xfrm>
        </p:spPr>
        <p:txBody>
          <a:bodyPr/>
          <a:lstStyle/>
          <a:p>
            <a:pPr algn="ctr">
              <a:buNone/>
            </a:pPr>
            <a:r>
              <a:rPr lang="th-TH" sz="3600" b="1" dirty="0" smtClean="0"/>
              <a:t>ลักษณะงาน</a:t>
            </a:r>
            <a:endParaRPr lang="en-US" sz="3600" b="1" dirty="0" smtClean="0"/>
          </a:p>
          <a:p>
            <a:pPr marL="266700" indent="-266700">
              <a:buClr>
                <a:srgbClr val="002060"/>
              </a:buClr>
              <a:buFont typeface="+mj-cs"/>
              <a:buAutoNum type="thaiNumPeriod"/>
            </a:pPr>
            <a:r>
              <a:rPr lang="th-TH" sz="2400" b="1" dirty="0" smtClean="0"/>
              <a:t>ด้านเกษตร </a:t>
            </a:r>
            <a:r>
              <a:rPr lang="en-US" sz="2400" b="1" dirty="0" smtClean="0"/>
              <a:t>:</a:t>
            </a:r>
            <a:r>
              <a:rPr lang="th-TH" sz="2400" b="1" dirty="0" smtClean="0"/>
              <a:t> องค์การสวนยาง</a:t>
            </a:r>
            <a:endParaRPr lang="en-US" sz="2400" b="1" dirty="0" smtClean="0"/>
          </a:p>
          <a:p>
            <a:pPr marL="266700" indent="-266700">
              <a:buClr>
                <a:srgbClr val="002060"/>
              </a:buClr>
              <a:buFont typeface="+mj-cs"/>
              <a:buAutoNum type="thaiNumPeriod"/>
            </a:pPr>
            <a:r>
              <a:rPr lang="th-TH" sz="2400" b="1" dirty="0" smtClean="0"/>
              <a:t>ด้านอุตสาหกรรม </a:t>
            </a:r>
            <a:r>
              <a:rPr lang="en-US" sz="2400" b="1" dirty="0" smtClean="0"/>
              <a:t>:</a:t>
            </a:r>
            <a:r>
              <a:rPr lang="th-TH" sz="2400" b="1" dirty="0" smtClean="0"/>
              <a:t> องค์การแก้ว</a:t>
            </a:r>
            <a:endParaRPr lang="en-US" sz="2400" b="1" dirty="0" smtClean="0"/>
          </a:p>
          <a:p>
            <a:pPr marL="266700" indent="-266700">
              <a:buClr>
                <a:srgbClr val="002060"/>
              </a:buClr>
              <a:buFont typeface="+mj-cs"/>
              <a:buAutoNum type="thaiNumPeriod"/>
            </a:pPr>
            <a:r>
              <a:rPr lang="th-TH" sz="2400" b="1" dirty="0" smtClean="0"/>
              <a:t>ด้านคมนาคม </a:t>
            </a:r>
            <a:r>
              <a:rPr lang="en-US" sz="2400" b="1" dirty="0" smtClean="0"/>
              <a:t>:</a:t>
            </a:r>
            <a:r>
              <a:rPr lang="th-TH" sz="2400" b="1" dirty="0" smtClean="0"/>
              <a:t> บริษัทขนส่ง จำกัด</a:t>
            </a:r>
            <a:endParaRPr lang="en-US" sz="2400" b="1" dirty="0" smtClean="0"/>
          </a:p>
          <a:p>
            <a:pPr marL="266700" indent="-266700">
              <a:buClr>
                <a:srgbClr val="002060"/>
              </a:buClr>
              <a:buFont typeface="+mj-cs"/>
              <a:buAutoNum type="thaiNumPeriod"/>
            </a:pPr>
            <a:r>
              <a:rPr lang="th-TH" sz="2400" b="1" dirty="0" smtClean="0"/>
              <a:t>ด้านพาณิชย์และท่องเที่ยว </a:t>
            </a:r>
            <a:r>
              <a:rPr lang="en-US" sz="2400" b="1" dirty="0" smtClean="0"/>
              <a:t>:</a:t>
            </a:r>
            <a:r>
              <a:rPr lang="th-TH" sz="2400" b="1" dirty="0" smtClean="0"/>
              <a:t> การท่องเที่ยวแห่งประเทศไทย</a:t>
            </a:r>
            <a:endParaRPr lang="en-US" sz="2400" b="1" dirty="0" smtClean="0"/>
          </a:p>
          <a:p>
            <a:pPr marL="266700" indent="-266700">
              <a:buClr>
                <a:srgbClr val="002060"/>
              </a:buClr>
              <a:buFont typeface="+mj-cs"/>
              <a:buAutoNum type="thaiNumPeriod"/>
            </a:pPr>
            <a:r>
              <a:rPr lang="th-TH" sz="2400" b="1" dirty="0" smtClean="0"/>
              <a:t>ด้านเทคโนโลยีและพลังงาน </a:t>
            </a:r>
            <a:r>
              <a:rPr lang="en-US" sz="2400" b="1" dirty="0" smtClean="0"/>
              <a:t>: </a:t>
            </a:r>
            <a:r>
              <a:rPr lang="th-TH" sz="2400" b="1" dirty="0" smtClean="0"/>
              <a:t>การไฟฟ้านครหลวง</a:t>
            </a:r>
            <a:endParaRPr lang="en-US" sz="2400" b="1" dirty="0" smtClean="0"/>
          </a:p>
          <a:p>
            <a:pPr marL="266700" indent="-266700">
              <a:buClr>
                <a:srgbClr val="002060"/>
              </a:buClr>
              <a:buFont typeface="+mj-cs"/>
              <a:buAutoNum type="thaiNumPeriod"/>
            </a:pPr>
            <a:r>
              <a:rPr lang="th-TH" sz="2400" b="1" dirty="0" smtClean="0"/>
              <a:t>ด้านการศึกษา </a:t>
            </a:r>
            <a:r>
              <a:rPr lang="en-US" sz="2400" b="1" dirty="0" smtClean="0"/>
              <a:t>:</a:t>
            </a:r>
            <a:r>
              <a:rPr lang="th-TH" sz="2400" b="1" dirty="0" smtClean="0"/>
              <a:t> </a:t>
            </a:r>
            <a:r>
              <a:rPr lang="th-TH" sz="2000" b="1" dirty="0" smtClean="0"/>
              <a:t>สถาบันส่งเสริมการสอนวิทยาศาสตร์และเทคโนโลยี</a:t>
            </a:r>
            <a:endParaRPr lang="en-US" sz="2200" b="1" dirty="0" smtClean="0"/>
          </a:p>
          <a:p>
            <a:pPr marL="266700" indent="-266700">
              <a:buClr>
                <a:srgbClr val="002060"/>
              </a:buClr>
              <a:buFont typeface="+mj-cs"/>
              <a:buAutoNum type="thaiNumPeriod"/>
            </a:pPr>
            <a:r>
              <a:rPr lang="th-TH" sz="2400" b="1" dirty="0" smtClean="0"/>
              <a:t>ด้านบริการสังคม </a:t>
            </a:r>
            <a:r>
              <a:rPr lang="en-US" sz="2400" b="1" dirty="0" smtClean="0"/>
              <a:t>:</a:t>
            </a:r>
            <a:r>
              <a:rPr lang="th-TH" sz="2400" b="1" dirty="0" smtClean="0"/>
              <a:t> การเคหะแห่งชาติ</a:t>
            </a:r>
            <a:endParaRPr lang="en-US" sz="2400" b="1" dirty="0" smtClean="0"/>
          </a:p>
          <a:p>
            <a:pPr marL="266700" indent="-266700">
              <a:buClr>
                <a:srgbClr val="002060"/>
              </a:buClr>
              <a:buFont typeface="+mj-cs"/>
              <a:buAutoNum type="thaiNumPeriod"/>
            </a:pPr>
            <a:r>
              <a:rPr lang="th-TH" sz="2400" b="1" dirty="0" smtClean="0"/>
              <a:t>ด้านธนาคาร</a:t>
            </a:r>
            <a:r>
              <a:rPr lang="en-US" sz="2400" b="1" dirty="0" smtClean="0"/>
              <a:t> : </a:t>
            </a:r>
            <a:r>
              <a:rPr lang="th-TH" sz="2400" b="1" dirty="0" smtClean="0"/>
              <a:t>ธนาคารกรุงไทย</a:t>
            </a:r>
            <a:endParaRPr lang="en-US" sz="2400" b="1" dirty="0" smtClean="0"/>
          </a:p>
        </p:txBody>
      </p:sp>
      <p:cxnSp>
        <p:nvCxnSpPr>
          <p:cNvPr id="13" name="Straight Connector 12"/>
          <p:cNvCxnSpPr/>
          <p:nvPr/>
        </p:nvCxnSpPr>
        <p:spPr bwMode="auto">
          <a:xfrm>
            <a:off x="3695700" y="1917700"/>
            <a:ext cx="0" cy="4320000"/>
          </a:xfrm>
          <a:prstGeom prst="line">
            <a:avLst/>
          </a:prstGeom>
          <a:ln w="76200">
            <a:headEnd type="none" w="med" len="med"/>
            <a:tailEnd type="none" w="med" len="med"/>
          </a:ln>
        </p:spPr>
        <p:style>
          <a:lnRef idx="1">
            <a:schemeClr val="dk1"/>
          </a:lnRef>
          <a:fillRef idx="0">
            <a:schemeClr val="dk1"/>
          </a:fillRef>
          <a:effectRef idx="0">
            <a:schemeClr val="dk1"/>
          </a:effectRef>
          <a:fontRef idx="minor">
            <a:schemeClr val="tx1"/>
          </a:fontRef>
        </p:style>
      </p:cxnSp>
      <p:pic>
        <p:nvPicPr>
          <p:cNvPr id="6" name="Picture 5"/>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รัฐวิสาหกิจ</a:t>
            </a:r>
            <a:endParaRPr lang="th-TH" b="1" dirty="0"/>
          </a:p>
        </p:txBody>
      </p:sp>
      <p:sp>
        <p:nvSpPr>
          <p:cNvPr id="3" name="Content Placeholder 2"/>
          <p:cNvSpPr>
            <a:spLocks noGrp="1"/>
          </p:cNvSpPr>
          <p:nvPr>
            <p:ph idx="1"/>
          </p:nvPr>
        </p:nvSpPr>
        <p:spPr>
          <a:xfrm>
            <a:off x="1435100" y="2133600"/>
            <a:ext cx="7556500" cy="4038600"/>
          </a:xfrm>
        </p:spPr>
        <p:txBody>
          <a:bodyPr/>
          <a:lstStyle/>
          <a:p>
            <a:pPr marL="355600" indent="-355600">
              <a:buClr>
                <a:srgbClr val="002060"/>
              </a:buClr>
              <a:buFont typeface="+mj-cs"/>
              <a:buAutoNum type="thaiNumPeriod"/>
            </a:pPr>
            <a:r>
              <a:rPr lang="th-TH" sz="2800" b="1" dirty="0" smtClean="0"/>
              <a:t>รัฐเป็นเจ้าของหรือมีหุ้น</a:t>
            </a:r>
            <a:endParaRPr lang="en-US" sz="2800" b="1" dirty="0" smtClean="0"/>
          </a:p>
          <a:p>
            <a:pPr marL="355600" indent="-355600">
              <a:buClr>
                <a:srgbClr val="002060"/>
              </a:buClr>
              <a:buFont typeface="+mj-cs"/>
              <a:buAutoNum type="thaiNumPeriod"/>
            </a:pPr>
            <a:r>
              <a:rPr lang="th-TH" sz="2800" b="1" dirty="0" smtClean="0"/>
              <a:t>กิจการบางประเภทมีลักษณะผูกขาด บางประเภทต้องแข่งขันกับเอกชน</a:t>
            </a:r>
            <a:endParaRPr lang="en-US" sz="2800" b="1" dirty="0" smtClean="0"/>
          </a:p>
          <a:p>
            <a:pPr marL="355600" indent="-355600">
              <a:buClr>
                <a:srgbClr val="002060"/>
              </a:buClr>
              <a:buFont typeface="+mj-cs"/>
              <a:buAutoNum type="thaiNumPeriod"/>
            </a:pPr>
            <a:r>
              <a:rPr lang="th-TH" sz="2800" b="1" dirty="0" smtClean="0"/>
              <a:t>กิจการบางประเภทเป็นสาธารณูปโภค   บางประเภทเป็นกิจการแสวงกำไร</a:t>
            </a:r>
            <a:endParaRPr lang="en-US" sz="2800" b="1" dirty="0" smtClean="0"/>
          </a:p>
          <a:p>
            <a:pPr marL="355600" indent="-355600">
              <a:buClr>
                <a:srgbClr val="002060"/>
              </a:buClr>
              <a:buFont typeface="+mj-cs"/>
              <a:buAutoNum type="thaiNumPeriod"/>
            </a:pPr>
            <a:r>
              <a:rPr lang="th-TH" sz="2800" b="1" dirty="0" smtClean="0"/>
              <a:t>กิจการที่รัฐบาลเข้ามาควบคุมตั้งแต่การกำหนดงบประมาณไปจนถึงการบริหารทรัพยากรมนุษย์</a:t>
            </a:r>
            <a:endParaRPr lang="en-US" sz="2800" b="1" dirty="0" smtClean="0"/>
          </a:p>
          <a:p>
            <a:endParaRPr lang="th-TH" dirty="0"/>
          </a:p>
        </p:txBody>
      </p:sp>
      <p:pic>
        <p:nvPicPr>
          <p:cNvPr id="4" name="Picture 3"/>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ลักษณะพิเศษของรัฐวิสาหกิจ</a:t>
            </a:r>
            <a:endParaRPr lang="th-TH" b="1" dirty="0"/>
          </a:p>
        </p:txBody>
      </p:sp>
      <p:sp>
        <p:nvSpPr>
          <p:cNvPr id="3" name="Content Placeholder 2"/>
          <p:cNvSpPr>
            <a:spLocks noGrp="1"/>
          </p:cNvSpPr>
          <p:nvPr>
            <p:ph idx="1"/>
          </p:nvPr>
        </p:nvSpPr>
        <p:spPr>
          <a:xfrm>
            <a:off x="1371600" y="2133600"/>
            <a:ext cx="7620000" cy="4038600"/>
          </a:xfrm>
        </p:spPr>
        <p:txBody>
          <a:bodyPr/>
          <a:lstStyle/>
          <a:p>
            <a:pPr marL="355600" indent="-355600" algn="thaiDist">
              <a:buClr>
                <a:srgbClr val="002060"/>
              </a:buClr>
              <a:buFont typeface="+mj-cs"/>
              <a:buAutoNum type="thaiNumPeriod"/>
            </a:pPr>
            <a:r>
              <a:rPr lang="th-TH" sz="2800" b="1" dirty="0" smtClean="0"/>
              <a:t>บุคลากรมาจากหน่วยราชการ  วิธีคิดและรูปแบบการทำงานเน้นกฎระเบียบและการบังคับบัญชาตามสายงาน</a:t>
            </a:r>
            <a:endParaRPr lang="en-US" sz="2800" b="1" dirty="0" smtClean="0"/>
          </a:p>
          <a:p>
            <a:pPr marL="355600" indent="-355600" algn="thaiDist">
              <a:buClr>
                <a:srgbClr val="002060"/>
              </a:buClr>
              <a:buFont typeface="+mj-cs"/>
              <a:buAutoNum type="thaiNumPeriod"/>
            </a:pPr>
            <a:r>
              <a:rPr lang="th-TH" sz="2800" b="1" dirty="0" smtClean="0"/>
              <a:t>ระบบการบริหารใช้ระบบราชการหรืออิงกฎเกณฑ์ทางราชการ</a:t>
            </a:r>
            <a:endParaRPr lang="en-US" sz="2800" b="1" dirty="0" smtClean="0"/>
          </a:p>
          <a:p>
            <a:pPr marL="355600" indent="-355600" algn="thaiDist">
              <a:buClr>
                <a:srgbClr val="002060"/>
              </a:buClr>
              <a:buFont typeface="+mj-cs"/>
              <a:buAutoNum type="thaiNumPeriod"/>
            </a:pPr>
            <a:r>
              <a:rPr lang="th-TH" sz="2800" b="1" dirty="0" smtClean="0"/>
              <a:t>รัฐบาลควบคุมผู้บริหารของรัฐวิสาหกิจจนเกิดความสับสนและความลังเล ในการบริหารจัดการ</a:t>
            </a:r>
            <a:endParaRPr lang="en-US" sz="2800" b="1" dirty="0" smtClean="0"/>
          </a:p>
          <a:p>
            <a:pPr marL="355600" indent="-355600" algn="thaiDist">
              <a:buClr>
                <a:srgbClr val="002060"/>
              </a:buClr>
              <a:buFont typeface="+mj-cs"/>
              <a:buAutoNum type="thaiNumPeriod"/>
            </a:pPr>
            <a:r>
              <a:rPr lang="th-TH" sz="2800" b="1" dirty="0" smtClean="0"/>
              <a:t>ผู้บริหารและฝ่ายบริหารของรัฐวิสาหกิจ  มีความรู้ในเรื่องอุตสาหกรรมสัมพันธ์น้อยกว่าบุคคลากรของสหภาพแรงงาน</a:t>
            </a:r>
            <a:endParaRPr lang="en-US" sz="2800" b="1" dirty="0" smtClean="0"/>
          </a:p>
          <a:p>
            <a:pPr marL="457200" indent="-457200" algn="thaiDist">
              <a:buClrTx/>
              <a:buNone/>
            </a:pPr>
            <a:endParaRPr lang="th-TH" sz="2800" b="1" dirty="0"/>
          </a:p>
        </p:txBody>
      </p:sp>
      <p:pic>
        <p:nvPicPr>
          <p:cNvPr id="4" name="Picture 3"/>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b="1" dirty="0" smtClean="0"/>
              <a:t>ผู้บริหาร</a:t>
            </a:r>
            <a:endParaRPr lang="th-TH" b="1" dirty="0"/>
          </a:p>
        </p:txBody>
      </p:sp>
      <p:sp>
        <p:nvSpPr>
          <p:cNvPr id="3" name="Content Placeholder 2"/>
          <p:cNvSpPr>
            <a:spLocks noGrp="1"/>
          </p:cNvSpPr>
          <p:nvPr>
            <p:ph idx="1"/>
          </p:nvPr>
        </p:nvSpPr>
        <p:spPr>
          <a:xfrm>
            <a:off x="1447800" y="2133600"/>
            <a:ext cx="7560000" cy="4068000"/>
          </a:xfrm>
        </p:spPr>
        <p:txBody>
          <a:bodyPr/>
          <a:lstStyle/>
          <a:p>
            <a:pPr>
              <a:buNone/>
            </a:pPr>
            <a:r>
              <a:rPr lang="th-TH" sz="3200" b="1" dirty="0" smtClean="0"/>
              <a:t>มาตรา ๔...</a:t>
            </a:r>
            <a:endParaRPr lang="en-US" sz="3200" b="1" dirty="0" smtClean="0"/>
          </a:p>
          <a:p>
            <a:pPr indent="381000" algn="thaiDist">
              <a:buNone/>
            </a:pPr>
            <a:r>
              <a:rPr lang="en-US" sz="2800" b="1" dirty="0" smtClean="0"/>
              <a:t>“</a:t>
            </a:r>
            <a:r>
              <a:rPr lang="th-TH" sz="2800" b="1" dirty="0" smtClean="0"/>
              <a:t>ผู้บริหาร</a:t>
            </a:r>
            <a:r>
              <a:rPr lang="en-US" sz="2800" b="1" dirty="0" smtClean="0"/>
              <a:t>”</a:t>
            </a:r>
            <a:r>
              <a:rPr lang="th-TH" sz="2800" b="1" dirty="0" smtClean="0"/>
              <a:t> หมายความว่า  ผู้ว่าการ  ผู้อำนวยการ  กรรมการผู้จัดการ ผู้จัดการ  หรือบุคคลซึ่งดำรงตำแหน่งผู้บริหารสูงสุดที่มีอำนาจหน้าที่คล้ายคลึงกันในรัฐวิสาหกิจนั้น</a:t>
            </a:r>
          </a:p>
          <a:p>
            <a:pPr indent="381000" algn="thaiDist">
              <a:buNone/>
            </a:pPr>
            <a:endParaRPr lang="en-US" sz="2000" b="1" dirty="0" smtClean="0"/>
          </a:p>
          <a:p>
            <a:pPr>
              <a:buNone/>
            </a:pPr>
            <a:r>
              <a:rPr lang="th-TH" sz="3200" b="1" dirty="0" smtClean="0"/>
              <a:t>มาตรา ๘ ทวิ  </a:t>
            </a:r>
            <a:r>
              <a:rPr lang="th-TH" sz="2800" b="1" dirty="0" smtClean="0"/>
              <a:t>ให้ผู้บริหารรัฐวิสาหกิจไม่มีฐานะเป็นพนักงานของรัฐวิสาหกิจ</a:t>
            </a:r>
            <a:endParaRPr lang="en-US" sz="2800" b="1" dirty="0" smtClean="0"/>
          </a:p>
          <a:p>
            <a:endParaRPr lang="th-TH" dirty="0"/>
          </a:p>
        </p:txBody>
      </p:sp>
      <p:pic>
        <p:nvPicPr>
          <p:cNvPr id="4" name="Picture 3"/>
          <p:cNvPicPr/>
          <p:nvPr/>
        </p:nvPicPr>
        <p:blipFill>
          <a:blip r:embed="rId2" cstate="print"/>
          <a:srcRect l="50991" t="10944" r="26458" b="9322"/>
          <a:stretch>
            <a:fillRect/>
          </a:stretch>
        </p:blipFill>
        <p:spPr bwMode="auto">
          <a:xfrm>
            <a:off x="258000" y="263207"/>
            <a:ext cx="900000" cy="828000"/>
          </a:xfrm>
          <a:prstGeom prst="rect">
            <a:avLst/>
          </a:prstGeom>
          <a:solidFill>
            <a:srgbClr val="FFFFFF">
              <a:shade val="85000"/>
            </a:srgbClr>
          </a:solidFill>
          <a:ln w="63500" cap="rnd">
            <a:solidFill>
              <a:srgbClr val="FFFFFF"/>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183883"/>
      </a:dk1>
      <a:lt1>
        <a:srgbClr val="FFFFFF"/>
      </a:lt1>
      <a:dk2>
        <a:srgbClr val="183883"/>
      </a:dk2>
      <a:lt2>
        <a:srgbClr val="808080"/>
      </a:lt2>
      <a:accent1>
        <a:srgbClr val="D4E3F7"/>
      </a:accent1>
      <a:accent2>
        <a:srgbClr val="0067AF"/>
      </a:accent2>
      <a:accent3>
        <a:srgbClr val="FFFFFF"/>
      </a:accent3>
      <a:accent4>
        <a:srgbClr val="132E6F"/>
      </a:accent4>
      <a:accent5>
        <a:srgbClr val="E6EFFA"/>
      </a:accent5>
      <a:accent6>
        <a:srgbClr val="005D9E"/>
      </a:accent6>
      <a:hlink>
        <a:srgbClr val="365B91"/>
      </a:hlink>
      <a:folHlink>
        <a:srgbClr val="0099A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2"/>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fr-FR" sz="1000" b="1"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chemeClr val="bg2"/>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fr-FR" sz="1000" b="1" i="0" u="none" strike="noStrike" cap="none" normalizeH="0" baseline="0" smtClean="0">
            <a:ln>
              <a:noFill/>
            </a:ln>
            <a:solidFill>
              <a:schemeClr val="bg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183883"/>
        </a:dk1>
        <a:lt1>
          <a:srgbClr val="FFFFFF"/>
        </a:lt1>
        <a:dk2>
          <a:srgbClr val="000000"/>
        </a:dk2>
        <a:lt2>
          <a:srgbClr val="808080"/>
        </a:lt2>
        <a:accent1>
          <a:srgbClr val="BBE0E3"/>
        </a:accent1>
        <a:accent2>
          <a:srgbClr val="333399"/>
        </a:accent2>
        <a:accent3>
          <a:srgbClr val="FFFFFF"/>
        </a:accent3>
        <a:accent4>
          <a:srgbClr val="132E6F"/>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183883"/>
        </a:dk1>
        <a:lt1>
          <a:srgbClr val="FFFFFF"/>
        </a:lt1>
        <a:dk2>
          <a:srgbClr val="000000"/>
        </a:dk2>
        <a:lt2>
          <a:srgbClr val="808080"/>
        </a:lt2>
        <a:accent1>
          <a:srgbClr val="D4E3F7"/>
        </a:accent1>
        <a:accent2>
          <a:srgbClr val="333399"/>
        </a:accent2>
        <a:accent3>
          <a:srgbClr val="FFFFFF"/>
        </a:accent3>
        <a:accent4>
          <a:srgbClr val="132E6F"/>
        </a:accent4>
        <a:accent5>
          <a:srgbClr val="E6EFF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5">
        <a:dk1>
          <a:srgbClr val="183883"/>
        </a:dk1>
        <a:lt1>
          <a:srgbClr val="FFFFFF"/>
        </a:lt1>
        <a:dk2>
          <a:srgbClr val="183883"/>
        </a:dk2>
        <a:lt2>
          <a:srgbClr val="808080"/>
        </a:lt2>
        <a:accent1>
          <a:srgbClr val="D4E3F7"/>
        </a:accent1>
        <a:accent2>
          <a:srgbClr val="333399"/>
        </a:accent2>
        <a:accent3>
          <a:srgbClr val="FFFFFF"/>
        </a:accent3>
        <a:accent4>
          <a:srgbClr val="132E6F"/>
        </a:accent4>
        <a:accent5>
          <a:srgbClr val="E6EFF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6">
        <a:dk1>
          <a:srgbClr val="183883"/>
        </a:dk1>
        <a:lt1>
          <a:srgbClr val="FFFFFF"/>
        </a:lt1>
        <a:dk2>
          <a:srgbClr val="183883"/>
        </a:dk2>
        <a:lt2>
          <a:srgbClr val="808080"/>
        </a:lt2>
        <a:accent1>
          <a:srgbClr val="D4E3F7"/>
        </a:accent1>
        <a:accent2>
          <a:srgbClr val="0067AF"/>
        </a:accent2>
        <a:accent3>
          <a:srgbClr val="FFFFFF"/>
        </a:accent3>
        <a:accent4>
          <a:srgbClr val="132E6F"/>
        </a:accent4>
        <a:accent5>
          <a:srgbClr val="E6EFFA"/>
        </a:accent5>
        <a:accent6>
          <a:srgbClr val="005D9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957</TotalTime>
  <Words>2462</Words>
  <Application>Microsoft Office PowerPoint</Application>
  <PresentationFormat>On-screen Show (4:3)</PresentationFormat>
  <Paragraphs>397</Paragraphs>
  <Slides>50</Slides>
  <Notes>2</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Default Design</vt:lpstr>
      <vt:lpstr>กฏหมายแรงงานรัฐวิสาหกิจสัมพันธ์</vt:lpstr>
      <vt:lpstr>กฏหมายแรงงานสัมพันธ์</vt:lpstr>
      <vt:lpstr>กฏหมายแรงงานสัมพันธ์</vt:lpstr>
      <vt:lpstr>พระราชบัญญัติแรงงานรัฐวิสาหกิจสัมพันธ์ พ.ศ.๒๕๔๓</vt:lpstr>
      <vt:lpstr>รัฐวิสาหกิจ</vt:lpstr>
      <vt:lpstr>ความหลากหลาย</vt:lpstr>
      <vt:lpstr>รัฐวิสาหกิจ</vt:lpstr>
      <vt:lpstr>ลักษณะพิเศษของรัฐวิสาหกิจ</vt:lpstr>
      <vt:lpstr>ผู้บริหาร</vt:lpstr>
      <vt:lpstr>ปัญหา</vt:lpstr>
      <vt:lpstr>ความน่าจะเป็น</vt:lpstr>
      <vt:lpstr>ขอบเขตการใช้บังคับ</vt:lpstr>
      <vt:lpstr>ขอบเขตการใช้บังคับ</vt:lpstr>
      <vt:lpstr>ขอบเขตการใช้บังคับ</vt:lpstr>
      <vt:lpstr>โครงสร้าง</vt:lpstr>
      <vt:lpstr>คณะกรรมการแรงงานรัฐวิสาหกิจสัมพันธ์</vt:lpstr>
      <vt:lpstr>การกำหนดมาตรฐานขั้นต่ำของสภาพการจ้าง</vt:lpstr>
      <vt:lpstr>มาตรฐานขั้นต่ำ</vt:lpstr>
      <vt:lpstr>การร่วมเจรจาต่อรอง</vt:lpstr>
      <vt:lpstr>การเรียกร้อง</vt:lpstr>
      <vt:lpstr>การเรียกร้อง</vt:lpstr>
      <vt:lpstr>การเจรจา</vt:lpstr>
      <vt:lpstr>การทำข้อตกลง</vt:lpstr>
      <vt:lpstr>ข้อตกลงเกี่ยวกับสภาพการจ้าง</vt:lpstr>
      <vt:lpstr>ข้อพิพาทแรงงาน</vt:lpstr>
      <vt:lpstr>การประนอมข้อพิพาท</vt:lpstr>
      <vt:lpstr>ข้อพิพาทแรงงานที่ตกลงกันไม่ได้</vt:lpstr>
      <vt:lpstr>การไกล่เกลี่ย</vt:lpstr>
      <vt:lpstr>การชี้ขาด</vt:lpstr>
      <vt:lpstr>การปิดงานและการนัดหยุดงาน</vt:lpstr>
      <vt:lpstr>การคุ้มครองลูกจ้าง</vt:lpstr>
      <vt:lpstr>การคุ้มครองลูกจ้าง</vt:lpstr>
      <vt:lpstr>การร่วมปรึกษาหารือ</vt:lpstr>
      <vt:lpstr>อำนาจหน้าที่</vt:lpstr>
      <vt:lpstr>“ปรึกษาหารือเพื่อพิจารณาปรับปรุงสภาพการจ้าง”</vt:lpstr>
      <vt:lpstr>การคุ้มครอง</vt:lpstr>
      <vt:lpstr>สหภาพแรงงาน</vt:lpstr>
      <vt:lpstr>สหภาพแรงงาน</vt:lpstr>
      <vt:lpstr>การอุทธรณ์</vt:lpstr>
      <vt:lpstr>อำนาจหน้าที่</vt:lpstr>
      <vt:lpstr>อำนาจนายทะเบียน</vt:lpstr>
      <vt:lpstr>สหพันธ์แรงงาน</vt:lpstr>
      <vt:lpstr>การกระทำอันไม่เป็นธรรม</vt:lpstr>
      <vt:lpstr>คณะกรรมการแรงงานรัฐวิสาหกิจสัมพันธ์</vt:lpstr>
      <vt:lpstr>องค์ประกอบ</vt:lpstr>
      <vt:lpstr>อำนาจหน้าที่สำคัญ</vt:lpstr>
      <vt:lpstr>ปริศนา</vt:lpstr>
      <vt:lpstr>รัฐวิสาหกิจ </vt:lpstr>
      <vt:lpstr>INDUSTRIAL RELATIONS</vt:lpstr>
      <vt:lpstr>Slide 50</vt:lpstr>
    </vt:vector>
  </TitlesOfParts>
  <Company>Presentation Magazine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2 Template</dc:title>
  <dc:creator>Presentation Magazine</dc:creator>
  <cp:lastModifiedBy>acer</cp:lastModifiedBy>
  <cp:revision>125</cp:revision>
  <dcterms:created xsi:type="dcterms:W3CDTF">2005-02-28T14:06:28Z</dcterms:created>
  <dcterms:modified xsi:type="dcterms:W3CDTF">2014-04-11T03:54:35Z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Presentation Helper</vt:lpwstr>
  </property>
  <property fmtid="{D5CDD505-2E9C-101B-9397-08002B2CF9AE}" pid="3" name="_MarkAsFinal">
    <vt:bool>true</vt:bool>
  </property>
</Properties>
</file>