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2" r:id="rId17"/>
    <p:sldId id="273" r:id="rId18"/>
    <p:sldId id="274" r:id="rId19"/>
  </p:sldIdLst>
  <p:sldSz cx="9144000" cy="5143500" type="screen16x9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D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5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CEC76-B362-4D81-891F-2A6D894D4651}" type="doc">
      <dgm:prSet loTypeId="urn:microsoft.com/office/officeart/2005/8/layout/radial3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C09A9881-97DF-437C-B556-841CEDABD0A6}">
      <dgm:prSet phldrT="[ข้อความ]" custT="1"/>
      <dgm:spPr/>
      <dgm:t>
        <a:bodyPr/>
        <a:lstStyle/>
        <a:p>
          <a:r>
            <a:rPr lang="th-TH" sz="2400" b="1" dirty="0">
              <a:latin typeface="DilleniaUPC" pitchFamily="18" charset="-34"/>
              <a:cs typeface="DilleniaUPC" pitchFamily="18" charset="-34"/>
            </a:rPr>
            <a:t>แผนการจัดซื้อจัดจ้างประจำปี </a:t>
          </a:r>
          <a:r>
            <a:rPr lang="th-TH" sz="2400" b="1" dirty="0" smtClean="0">
              <a:latin typeface="DilleniaUPC" pitchFamily="18" charset="-34"/>
              <a:cs typeface="DilleniaUPC" pitchFamily="18" charset="-34"/>
            </a:rPr>
            <a:t>              ให้</a:t>
          </a:r>
          <a:r>
            <a:rPr lang="th-TH" sz="2400" b="1" dirty="0">
              <a:latin typeface="DilleniaUPC" pitchFamily="18" charset="-34"/>
              <a:cs typeface="DilleniaUPC" pitchFamily="18" charset="-34"/>
            </a:rPr>
            <a:t>ประกอบด้วยรายการอย่างน้อยดังต่อไปนี้</a:t>
          </a:r>
        </a:p>
      </dgm:t>
    </dgm:pt>
    <dgm:pt modelId="{76C1EE0B-F7EB-4DDA-85AD-16F3D24CEB44}" type="parTrans" cxnId="{946526E9-97E7-444B-A6F5-66A3BE35DEE9}">
      <dgm:prSet/>
      <dgm:spPr/>
      <dgm:t>
        <a:bodyPr/>
        <a:lstStyle/>
        <a:p>
          <a:endParaRPr lang="th-TH"/>
        </a:p>
      </dgm:t>
    </dgm:pt>
    <dgm:pt modelId="{3E89871B-AB08-4635-BFCB-8070BE343D03}" type="sibTrans" cxnId="{946526E9-97E7-444B-A6F5-66A3BE35DEE9}">
      <dgm:prSet/>
      <dgm:spPr/>
      <dgm:t>
        <a:bodyPr/>
        <a:lstStyle/>
        <a:p>
          <a:endParaRPr lang="th-TH"/>
        </a:p>
      </dgm:t>
    </dgm:pt>
    <dgm:pt modelId="{9C25EC03-CA4D-4792-9932-680369CAB935}">
      <dgm:prSet phldrT="[ข้อความ]" custT="1"/>
      <dgm:spPr/>
      <dgm:t>
        <a:bodyPr/>
        <a:lstStyle/>
        <a:p>
          <a:r>
            <a:rPr lang="th-TH" sz="2000" b="1">
              <a:latin typeface="DilleniaUPC" pitchFamily="18" charset="-34"/>
              <a:cs typeface="DilleniaUPC" pitchFamily="18" charset="-34"/>
            </a:rPr>
            <a:t>1.ชื่อโครงการที่จะจัดซื้อจัดจ้าง</a:t>
          </a:r>
        </a:p>
      </dgm:t>
    </dgm:pt>
    <dgm:pt modelId="{BC82F2CB-8B5D-49A1-A277-DA9C02428276}" type="parTrans" cxnId="{357773B4-5AF7-480A-8E67-9F28875CEF7C}">
      <dgm:prSet/>
      <dgm:spPr/>
      <dgm:t>
        <a:bodyPr/>
        <a:lstStyle/>
        <a:p>
          <a:endParaRPr lang="th-TH"/>
        </a:p>
      </dgm:t>
    </dgm:pt>
    <dgm:pt modelId="{893CA392-8F4C-4674-9AA3-0A2BBAD4D825}" type="sibTrans" cxnId="{357773B4-5AF7-480A-8E67-9F28875CEF7C}">
      <dgm:prSet/>
      <dgm:spPr/>
      <dgm:t>
        <a:bodyPr/>
        <a:lstStyle/>
        <a:p>
          <a:endParaRPr lang="th-TH"/>
        </a:p>
      </dgm:t>
    </dgm:pt>
    <dgm:pt modelId="{263E180A-24FB-41FD-9D26-BF17DFB3A9AF}">
      <dgm:prSet phldrT="[ข้อความ]" custT="1"/>
      <dgm:spPr/>
      <dgm:t>
        <a:bodyPr/>
        <a:lstStyle/>
        <a:p>
          <a:r>
            <a:rPr lang="th-TH" sz="2000" b="1">
              <a:latin typeface="DilleniaUPC" pitchFamily="18" charset="-34"/>
              <a:cs typeface="DilleniaUPC" pitchFamily="18" charset="-34"/>
            </a:rPr>
            <a:t>2.วงเงินที่จะจัดซื้อจัดจ้างโดยประมาณ</a:t>
          </a:r>
        </a:p>
      </dgm:t>
    </dgm:pt>
    <dgm:pt modelId="{A8AA7C22-3326-47EE-9D82-5835970B67C2}" type="parTrans" cxnId="{F67A6020-1D44-46EC-88ED-C8B8B070C85E}">
      <dgm:prSet/>
      <dgm:spPr/>
      <dgm:t>
        <a:bodyPr/>
        <a:lstStyle/>
        <a:p>
          <a:endParaRPr lang="th-TH"/>
        </a:p>
      </dgm:t>
    </dgm:pt>
    <dgm:pt modelId="{76F2134A-D6BA-4644-965E-50A16E2EDB8B}" type="sibTrans" cxnId="{F67A6020-1D44-46EC-88ED-C8B8B070C85E}">
      <dgm:prSet/>
      <dgm:spPr/>
      <dgm:t>
        <a:bodyPr/>
        <a:lstStyle/>
        <a:p>
          <a:endParaRPr lang="th-TH"/>
        </a:p>
      </dgm:t>
    </dgm:pt>
    <dgm:pt modelId="{F5EE6C74-AD0E-4D44-80EB-B166A4F843AE}">
      <dgm:prSet phldrT="[ข้อความ]" custT="1"/>
      <dgm:spPr/>
      <dgm:t>
        <a:bodyPr/>
        <a:lstStyle/>
        <a:p>
          <a:r>
            <a:rPr lang="th-TH" sz="2000" b="1">
              <a:latin typeface="DilleniaUPC" pitchFamily="18" charset="-34"/>
              <a:cs typeface="DilleniaUPC" pitchFamily="18" charset="-34"/>
            </a:rPr>
            <a:t>3.ระยะเวลาที่คาดว่าจะจัดซื้อจัดจ้าง</a:t>
          </a:r>
        </a:p>
      </dgm:t>
    </dgm:pt>
    <dgm:pt modelId="{C1811CDB-FD59-4237-BD0B-9F35F01EB88E}" type="parTrans" cxnId="{87D1A12D-916E-4B0A-8D5D-D138AAD0DA7A}">
      <dgm:prSet/>
      <dgm:spPr/>
      <dgm:t>
        <a:bodyPr/>
        <a:lstStyle/>
        <a:p>
          <a:endParaRPr lang="th-TH"/>
        </a:p>
      </dgm:t>
    </dgm:pt>
    <dgm:pt modelId="{D34CB1C4-8DB2-401E-BE93-2C9ED28F465D}" type="sibTrans" cxnId="{87D1A12D-916E-4B0A-8D5D-D138AAD0DA7A}">
      <dgm:prSet/>
      <dgm:spPr/>
      <dgm:t>
        <a:bodyPr/>
        <a:lstStyle/>
        <a:p>
          <a:endParaRPr lang="th-TH"/>
        </a:p>
      </dgm:t>
    </dgm:pt>
    <dgm:pt modelId="{96AF232A-FBA9-47BB-A5AE-58BD45A90A1D}">
      <dgm:prSet phldrT="[ข้อความ]" custT="1"/>
      <dgm:spPr/>
      <dgm:t>
        <a:bodyPr/>
        <a:lstStyle/>
        <a:p>
          <a:r>
            <a:rPr lang="th-TH" sz="2000" b="1">
              <a:latin typeface="DilleniaUPC" pitchFamily="18" charset="-34"/>
              <a:cs typeface="DilleniaUPC" pitchFamily="18" charset="-34"/>
            </a:rPr>
            <a:t>4.รายการอื่นตามที่กรมบัญชีกลางกำหนด</a:t>
          </a:r>
        </a:p>
      </dgm:t>
    </dgm:pt>
    <dgm:pt modelId="{31D46D4A-EB4C-4D3A-80CF-3AD4A13A4869}" type="parTrans" cxnId="{61E73FA9-9B77-4FB3-AB2D-83A6AD6EFEE0}">
      <dgm:prSet/>
      <dgm:spPr/>
      <dgm:t>
        <a:bodyPr/>
        <a:lstStyle/>
        <a:p>
          <a:endParaRPr lang="th-TH"/>
        </a:p>
      </dgm:t>
    </dgm:pt>
    <dgm:pt modelId="{C6F03543-D7B7-4B0A-A173-AFE691682F06}" type="sibTrans" cxnId="{61E73FA9-9B77-4FB3-AB2D-83A6AD6EFEE0}">
      <dgm:prSet/>
      <dgm:spPr/>
      <dgm:t>
        <a:bodyPr/>
        <a:lstStyle/>
        <a:p>
          <a:endParaRPr lang="th-TH"/>
        </a:p>
      </dgm:t>
    </dgm:pt>
    <dgm:pt modelId="{CFD49399-AE42-495B-93E7-3A786A28EEFB}" type="pres">
      <dgm:prSet presAssocID="{C9CCEC76-B362-4D81-891F-2A6D894D46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C0ED656-7C88-4919-A4FA-5B4D04766339}" type="pres">
      <dgm:prSet presAssocID="{C9CCEC76-B362-4D81-891F-2A6D894D4651}" presName="radial" presStyleCnt="0">
        <dgm:presLayoutVars>
          <dgm:animLvl val="ctr"/>
        </dgm:presLayoutVars>
      </dgm:prSet>
      <dgm:spPr/>
    </dgm:pt>
    <dgm:pt modelId="{77B1A37C-DDE7-47FA-AC77-5300F0BCC8B0}" type="pres">
      <dgm:prSet presAssocID="{C09A9881-97DF-437C-B556-841CEDABD0A6}" presName="centerShape" presStyleLbl="vennNode1" presStyleIdx="0" presStyleCnt="5" custScaleX="130814" custScaleY="99414"/>
      <dgm:spPr/>
      <dgm:t>
        <a:bodyPr/>
        <a:lstStyle/>
        <a:p>
          <a:endParaRPr lang="th-TH"/>
        </a:p>
      </dgm:t>
    </dgm:pt>
    <dgm:pt modelId="{0C22D29F-2E6A-4A89-8F36-16E1503D9CE9}" type="pres">
      <dgm:prSet presAssocID="{9C25EC03-CA4D-4792-9932-680369CAB935}" presName="node" presStyleLbl="vennNode1" presStyleIdx="1" presStyleCnt="5" custScaleX="173785" custScaleY="114106" custRadScaleRad="10164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1A840B-E532-4DF2-BC2E-8BC944B289B2}" type="pres">
      <dgm:prSet presAssocID="{263E180A-24FB-41FD-9D26-BF17DFB3A9AF}" presName="node" presStyleLbl="vennNode1" presStyleIdx="2" presStyleCnt="5" custScaleX="165162" custScaleY="114284" custRadScaleRad="12899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8D43A5-65DE-4793-8415-48B231C83103}" type="pres">
      <dgm:prSet presAssocID="{F5EE6C74-AD0E-4D44-80EB-B166A4F843AE}" presName="node" presStyleLbl="vennNode1" presStyleIdx="3" presStyleCnt="5" custScaleX="17708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6333F49-4AAE-4E66-A757-6CBA51D50DA8}" type="pres">
      <dgm:prSet presAssocID="{96AF232A-FBA9-47BB-A5AE-58BD45A90A1D}" presName="node" presStyleLbl="vennNode1" presStyleIdx="4" presStyleCnt="5" custScaleX="158564" custScaleY="118205" custRadScaleRad="13079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57773B4-5AF7-480A-8E67-9F28875CEF7C}" srcId="{C09A9881-97DF-437C-B556-841CEDABD0A6}" destId="{9C25EC03-CA4D-4792-9932-680369CAB935}" srcOrd="0" destOrd="0" parTransId="{BC82F2CB-8B5D-49A1-A277-DA9C02428276}" sibTransId="{893CA392-8F4C-4674-9AA3-0A2BBAD4D825}"/>
    <dgm:cxn modelId="{2CB3B787-A191-4F9F-A9CF-13761C1CC606}" type="presOf" srcId="{9C25EC03-CA4D-4792-9932-680369CAB935}" destId="{0C22D29F-2E6A-4A89-8F36-16E1503D9CE9}" srcOrd="0" destOrd="0" presId="urn:microsoft.com/office/officeart/2005/8/layout/radial3"/>
    <dgm:cxn modelId="{1951CB27-D265-4AA5-A3FD-AA3F72915F6E}" type="presOf" srcId="{96AF232A-FBA9-47BB-A5AE-58BD45A90A1D}" destId="{56333F49-4AAE-4E66-A757-6CBA51D50DA8}" srcOrd="0" destOrd="0" presId="urn:microsoft.com/office/officeart/2005/8/layout/radial3"/>
    <dgm:cxn modelId="{61E73FA9-9B77-4FB3-AB2D-83A6AD6EFEE0}" srcId="{C09A9881-97DF-437C-B556-841CEDABD0A6}" destId="{96AF232A-FBA9-47BB-A5AE-58BD45A90A1D}" srcOrd="3" destOrd="0" parTransId="{31D46D4A-EB4C-4D3A-80CF-3AD4A13A4869}" sibTransId="{C6F03543-D7B7-4B0A-A173-AFE691682F06}"/>
    <dgm:cxn modelId="{9091A4EA-2F56-4505-A16E-4257C4B25193}" type="presOf" srcId="{263E180A-24FB-41FD-9D26-BF17DFB3A9AF}" destId="{951A840B-E532-4DF2-BC2E-8BC944B289B2}" srcOrd="0" destOrd="0" presId="urn:microsoft.com/office/officeart/2005/8/layout/radial3"/>
    <dgm:cxn modelId="{946526E9-97E7-444B-A6F5-66A3BE35DEE9}" srcId="{C9CCEC76-B362-4D81-891F-2A6D894D4651}" destId="{C09A9881-97DF-437C-B556-841CEDABD0A6}" srcOrd="0" destOrd="0" parTransId="{76C1EE0B-F7EB-4DDA-85AD-16F3D24CEB44}" sibTransId="{3E89871B-AB08-4635-BFCB-8070BE343D03}"/>
    <dgm:cxn modelId="{41A58EA8-9F35-4991-A71E-936F204AEB75}" type="presOf" srcId="{F5EE6C74-AD0E-4D44-80EB-B166A4F843AE}" destId="{738D43A5-65DE-4793-8415-48B231C83103}" srcOrd="0" destOrd="0" presId="urn:microsoft.com/office/officeart/2005/8/layout/radial3"/>
    <dgm:cxn modelId="{4402616F-7650-45B0-A92E-D851791F509F}" type="presOf" srcId="{C09A9881-97DF-437C-B556-841CEDABD0A6}" destId="{77B1A37C-DDE7-47FA-AC77-5300F0BCC8B0}" srcOrd="0" destOrd="0" presId="urn:microsoft.com/office/officeart/2005/8/layout/radial3"/>
    <dgm:cxn modelId="{0319B9C4-348F-42A2-AFE5-7A5D2A073566}" type="presOf" srcId="{C9CCEC76-B362-4D81-891F-2A6D894D4651}" destId="{CFD49399-AE42-495B-93E7-3A786A28EEFB}" srcOrd="0" destOrd="0" presId="urn:microsoft.com/office/officeart/2005/8/layout/radial3"/>
    <dgm:cxn modelId="{F67A6020-1D44-46EC-88ED-C8B8B070C85E}" srcId="{C09A9881-97DF-437C-B556-841CEDABD0A6}" destId="{263E180A-24FB-41FD-9D26-BF17DFB3A9AF}" srcOrd="1" destOrd="0" parTransId="{A8AA7C22-3326-47EE-9D82-5835970B67C2}" sibTransId="{76F2134A-D6BA-4644-965E-50A16E2EDB8B}"/>
    <dgm:cxn modelId="{87D1A12D-916E-4B0A-8D5D-D138AAD0DA7A}" srcId="{C09A9881-97DF-437C-B556-841CEDABD0A6}" destId="{F5EE6C74-AD0E-4D44-80EB-B166A4F843AE}" srcOrd="2" destOrd="0" parTransId="{C1811CDB-FD59-4237-BD0B-9F35F01EB88E}" sibTransId="{D34CB1C4-8DB2-401E-BE93-2C9ED28F465D}"/>
    <dgm:cxn modelId="{3C776529-D9D3-46C0-868B-2E70314DD8BB}" type="presParOf" srcId="{CFD49399-AE42-495B-93E7-3A786A28EEFB}" destId="{5C0ED656-7C88-4919-A4FA-5B4D04766339}" srcOrd="0" destOrd="0" presId="urn:microsoft.com/office/officeart/2005/8/layout/radial3"/>
    <dgm:cxn modelId="{91D7B0FE-AE3C-4121-8C0A-6870147BEA2B}" type="presParOf" srcId="{5C0ED656-7C88-4919-A4FA-5B4D04766339}" destId="{77B1A37C-DDE7-47FA-AC77-5300F0BCC8B0}" srcOrd="0" destOrd="0" presId="urn:microsoft.com/office/officeart/2005/8/layout/radial3"/>
    <dgm:cxn modelId="{3D4C1BA8-BC70-492C-B6C3-3D5A0348F116}" type="presParOf" srcId="{5C0ED656-7C88-4919-A4FA-5B4D04766339}" destId="{0C22D29F-2E6A-4A89-8F36-16E1503D9CE9}" srcOrd="1" destOrd="0" presId="urn:microsoft.com/office/officeart/2005/8/layout/radial3"/>
    <dgm:cxn modelId="{4655A9FB-B7D4-4B48-A051-BCB9CB5FCCB2}" type="presParOf" srcId="{5C0ED656-7C88-4919-A4FA-5B4D04766339}" destId="{951A840B-E532-4DF2-BC2E-8BC944B289B2}" srcOrd="2" destOrd="0" presId="urn:microsoft.com/office/officeart/2005/8/layout/radial3"/>
    <dgm:cxn modelId="{FEDB1281-7DA7-4823-B693-27A233800F16}" type="presParOf" srcId="{5C0ED656-7C88-4919-A4FA-5B4D04766339}" destId="{738D43A5-65DE-4793-8415-48B231C83103}" srcOrd="3" destOrd="0" presId="urn:microsoft.com/office/officeart/2005/8/layout/radial3"/>
    <dgm:cxn modelId="{C758A4A3-CD57-4495-9EEC-D901C19E35BD}" type="presParOf" srcId="{5C0ED656-7C88-4919-A4FA-5B4D04766339}" destId="{56333F49-4AAE-4E66-A757-6CBA51D50DA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วงรี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E408D9-3CF4-4387-B14A-E3EAA9FD71CC}" type="datetimeFigureOut">
              <a:rPr lang="th-TH" smtClean="0"/>
              <a:pPr/>
              <a:t>26/09/60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5151CE-8377-461E-BE31-D4241D0EB0B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30988" y="2384436"/>
            <a:ext cx="7143800" cy="910835"/>
          </a:xfrm>
        </p:spPr>
        <p:txBody>
          <a:bodyPr>
            <a:noAutofit/>
          </a:bodyPr>
          <a:lstStyle/>
          <a:p>
            <a:pPr algn="ctr"/>
            <a:r>
              <a:rPr lang="th-TH" sz="4000" dirty="0">
                <a:latin typeface="DilleniaUPC" pitchFamily="18" charset="-34"/>
                <a:cs typeface="DilleniaUPC" pitchFamily="18" charset="-34"/>
              </a:rPr>
              <a:t>ระเบียบกระทรวงการคลัง</a:t>
            </a:r>
            <a:br>
              <a:rPr lang="th-TH" sz="4000" dirty="0">
                <a:latin typeface="DilleniaUPC" pitchFamily="18" charset="-34"/>
                <a:cs typeface="DilleniaUPC" pitchFamily="18" charset="-34"/>
              </a:rPr>
            </a:br>
            <a:r>
              <a:rPr lang="th-TH" sz="4000" dirty="0">
                <a:latin typeface="DilleniaUPC" pitchFamily="18" charset="-34"/>
                <a:cs typeface="DilleniaUPC" pitchFamily="18" charset="-34"/>
              </a:rPr>
              <a:t>ว่าด้วย</a:t>
            </a:r>
            <a:r>
              <a:rPr lang="th-TH" sz="4000" dirty="0" smtClean="0">
                <a:latin typeface="DilleniaUPC" pitchFamily="18" charset="-34"/>
                <a:cs typeface="DilleniaUPC" pitchFamily="18" charset="-34"/>
              </a:rPr>
              <a:t>การจัดซื้อ</a:t>
            </a:r>
            <a:r>
              <a:rPr lang="th-TH" sz="4000" dirty="0">
                <a:latin typeface="DilleniaUPC" pitchFamily="18" charset="-34"/>
                <a:cs typeface="DilleniaUPC" pitchFamily="18" charset="-34"/>
              </a:rPr>
              <a:t>จัดจ้างและบริหารพัสดุภาครัฐ พ.ศ.2560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54"/>
            <a:ext cx="7467600" cy="857250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รายละเอียดของรายงานขอซื้อ/จ้าง</a:t>
            </a:r>
            <a:endParaRPr lang="th-TH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0331" y="1200150"/>
            <a:ext cx="7467600" cy="365531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เหตุผลความจำเป็นที่ต้องซื้อหรือจ้าง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ขอบเขตของงานหรือรายละเอียดคุณลักษณะเฉพาะของพัสดุหรือแบบรูปรายการงานก่อสร้างที่จะซื้อหรือจ้าง แล้วแต่กรณี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ราคากลางของพัสดุที่ซื้อหรือจ้าง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วงเงินที่จะซื้อหรือจ้าง โดยให้ระบุวงเงินงบประมาณ ถ้าไม่มีวงเงินดังกล่าวให้ระบุวงเงินที่ประมาณว่า  จะซื้อหรือจ้างในครั้งนั้น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กำหนดเวลาที่ต้องการใช้พัสดุนั้น หรือให้งานนั้นแล้วเสร็จ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วิธีจะซื้อหรือจ้าง และเหตุผลที่ต้องซื้อ/จ้าโดยวิธีนั้น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หลักเกณฑ์การพิจารณาคัดเลือกข้อเสนอ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ข้อเสนออื่นๆ เช่น การขออนุมัติแต่งตั้งคณะกรรมการต่างๆ ที่จำเป็นในการซื้อหรือจ้าง การออกเอกสารซื้อหรือจ้างและประกาศเผยแพร่</a:t>
            </a:r>
            <a:endParaRPr lang="th-TH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48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185" y="68475"/>
            <a:ext cx="7467600" cy="857250"/>
          </a:xfrm>
        </p:spPr>
        <p:txBody>
          <a:bodyPr>
            <a:normAutofit/>
          </a:bodyPr>
          <a:lstStyle/>
          <a:p>
            <a:r>
              <a:rPr lang="th-TH" sz="44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คณะกรรมการซื้อหรือจ้าง</a:t>
            </a:r>
            <a:endParaRPr lang="th-TH" sz="4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56330" y="1024404"/>
            <a:ext cx="2172559" cy="1323439"/>
            <a:chOff x="2921955" y="1093154"/>
            <a:chExt cx="2172559" cy="1323439"/>
          </a:xfrm>
        </p:grpSpPr>
        <p:sp>
          <p:nvSpPr>
            <p:cNvPr id="4" name="Oval 3"/>
            <p:cNvSpPr/>
            <p:nvPr/>
          </p:nvSpPr>
          <p:spPr>
            <a:xfrm>
              <a:off x="2921955" y="1141281"/>
              <a:ext cx="2172559" cy="122378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58839" y="1093154"/>
              <a:ext cx="15262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คณะกรรมการพิจารณาผล       การประกวดราคาอิเล็กทรอนิกส์</a:t>
              </a:r>
              <a:endParaRPr lang="th-TH" sz="20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55725" y="2026644"/>
            <a:ext cx="2172559" cy="1227828"/>
            <a:chOff x="2921955" y="1141281"/>
            <a:chExt cx="2172559" cy="1227828"/>
          </a:xfrm>
        </p:grpSpPr>
        <p:sp>
          <p:nvSpPr>
            <p:cNvPr id="8" name="Oval 7"/>
            <p:cNvSpPr/>
            <p:nvPr/>
          </p:nvSpPr>
          <p:spPr>
            <a:xfrm>
              <a:off x="2921955" y="1141281"/>
              <a:ext cx="2172559" cy="122378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58839" y="1168780"/>
              <a:ext cx="15262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คณะกรรมการพิจารณาผล       การสอบราคา</a:t>
              </a:r>
              <a:endPara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83196" y="3475051"/>
            <a:ext cx="2172559" cy="1223784"/>
            <a:chOff x="2921955" y="1141281"/>
            <a:chExt cx="2172559" cy="1223784"/>
          </a:xfrm>
        </p:grpSpPr>
        <p:sp>
          <p:nvSpPr>
            <p:cNvPr id="11" name="Oval 10"/>
            <p:cNvSpPr/>
            <p:nvPr/>
          </p:nvSpPr>
          <p:spPr>
            <a:xfrm>
              <a:off x="2921955" y="1141281"/>
              <a:ext cx="2172559" cy="122378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72588" y="1141281"/>
              <a:ext cx="14712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คณะกรรมการซื้อหรือจ้าง   โดยวิธีคัดเลือก</a:t>
              </a:r>
              <a:endPara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85041" y="3498506"/>
            <a:ext cx="2172559" cy="1223784"/>
            <a:chOff x="2921955" y="1141281"/>
            <a:chExt cx="2172559" cy="1223784"/>
          </a:xfrm>
        </p:grpSpPr>
        <p:sp>
          <p:nvSpPr>
            <p:cNvPr id="14" name="Oval 13"/>
            <p:cNvSpPr/>
            <p:nvPr/>
          </p:nvSpPr>
          <p:spPr>
            <a:xfrm>
              <a:off x="2921955" y="1141281"/>
              <a:ext cx="2172559" cy="1223784"/>
            </a:xfrm>
            <a:prstGeom prst="ellipse">
              <a:avLst/>
            </a:prstGeom>
            <a:solidFill>
              <a:srgbClr val="08DA8A"/>
            </a:solidFill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66332" y="1141281"/>
              <a:ext cx="18975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คณะกรรมการ       ซื้อหรือจ้าง         โดยวิธีเฉพาะเจาะจง</a:t>
              </a:r>
              <a:endPara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53429" y="2026644"/>
            <a:ext cx="2172559" cy="1223784"/>
            <a:chOff x="2921955" y="1141281"/>
            <a:chExt cx="2172559" cy="1223784"/>
          </a:xfrm>
        </p:grpSpPr>
        <p:sp>
          <p:nvSpPr>
            <p:cNvPr id="17" name="Oval 16"/>
            <p:cNvSpPr/>
            <p:nvPr/>
          </p:nvSpPr>
          <p:spPr>
            <a:xfrm>
              <a:off x="2921955" y="1141281"/>
              <a:ext cx="2172559" cy="122378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72588" y="1354410"/>
              <a:ext cx="14712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คณะกรรมการตรวจรับพัสดุ</a:t>
              </a:r>
              <a:endPara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82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53"/>
            <a:ext cx="7467600" cy="857250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องค์ประกอบของคณะกรรมการ</a:t>
            </a:r>
            <a:endParaRPr lang="th-TH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ประธาน 1 คน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กรรมการอื่นอย่างน้อย 2 คน  </a:t>
            </a:r>
            <a:r>
              <a:rPr lang="th-TH" b="1" u="sng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ยกเว้น</a:t>
            </a: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งานจ้างที่ปรึกษา กรรมการอย่างน้อย 4 คน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แต่งตั้งจากข้าราชการ ลูกจ้างประจำ พนักงานราชการ พนักงานมหาวิทยาลัย พนักงานของรัฐ พนักงานหน่วยงานของรัฐหรือที่เรียกชื่ออย่างอื่น โดยคำนึงถึงลักษณะหน้าที่และความรับผิดชอบของผู้ที่ได้รับการแต่งตั้งเป็นสำคัญ</a:t>
            </a:r>
          </a:p>
          <a:p>
            <a:pPr marL="0" indent="0">
              <a:buNone/>
            </a:pP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  </a:t>
            </a:r>
            <a:r>
              <a:rPr lang="th-TH" u="sng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ในกรณีจำเป็นหรือเพื่อประโยช์ของหน่วยงานของรัฐจะแต่งตั้งบุคคลอื่นร่วมเป็นกรรมการด้วยก็ได้</a:t>
            </a:r>
          </a:p>
          <a:p>
            <a:pPr marL="0" indent="0">
              <a:buNone/>
            </a:pPr>
            <a:r>
              <a:rPr lang="th-TH" u="sng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แต่จำนวนกรรมการที่เป็นบุคคลอื่นจะต้องไม่มากกว่าจำนวนกรรมการตามวรรคหนึ่ง  </a:t>
            </a:r>
            <a:endParaRPr lang="th-TH" u="sng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04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ข้อห้าม</a:t>
            </a:r>
            <a:endParaRPr lang="th-TH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200150"/>
            <a:ext cx="7579895" cy="3655314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	ในการซื้อหรือจ้างครั้งเดียวกัน ห้ามแต่งตั้งผู้ที่เป็นกรรมการพิจารณาผลการประกวดราคาอิเล็กทรอนิกส์ กรรมการพิจารณาผลการสอบราคา หรือกรรมการซื้อหรือจ้างโดยวิธีคัดเลือก เป็นกรรมการตรวจรับพัสดุ</a:t>
            </a:r>
          </a:p>
          <a:p>
            <a:pPr marL="0" indent="0" algn="thaiDist">
              <a:buNone/>
            </a:pPr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	</a:t>
            </a:r>
            <a:r>
              <a:rPr lang="th-TH" sz="32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คณะกรรมการซื้อหรือจ้างทุกคณะ ควรแต่งตั้งผู้ชำนาญการหรือผู้ทรงคุณวุฒิเกี่ยวกับงานซื้อหรือจ้างนั้นๆ เข้าร่วมเป็นกรรมการด้วย</a:t>
            </a:r>
            <a:endParaRPr lang="th-TH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186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812133" y="249698"/>
            <a:ext cx="7498080" cy="348818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หมวด 6 การจัดซื้อจัดจ้าง</a:t>
            </a:r>
            <a:endParaRPr lang="th-TH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642" y="643961"/>
            <a:ext cx="243305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itchFamily="18" charset="-34"/>
                <a:cs typeface="DilleniaUPC" pitchFamily="18" charset="-34"/>
              </a:rPr>
              <a:t>วิธีการจัดซื้อจัดจ้างพัสดุ 3 วิธี</a:t>
            </a:r>
            <a:endParaRPr lang="th-TH" sz="20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6" name="ลูกศรเวียน 5"/>
          <p:cNvSpPr/>
          <p:nvPr/>
        </p:nvSpPr>
        <p:spPr>
          <a:xfrm rot="3731011">
            <a:off x="3494246" y="513026"/>
            <a:ext cx="2196000" cy="2196000"/>
          </a:xfrm>
          <a:prstGeom prst="circularArrow">
            <a:avLst>
              <a:gd name="adj1" fmla="val 12500"/>
              <a:gd name="adj2" fmla="val 1557857"/>
              <a:gd name="adj3" fmla="val 20457681"/>
              <a:gd name="adj4" fmla="val 7072787"/>
              <a:gd name="adj5" fmla="val 125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9171" y="1142467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itchFamily="18" charset="-34"/>
                <a:cs typeface="DilleniaUPC" pitchFamily="18" charset="-34"/>
              </a:rPr>
              <a:t>วิธีประกาศ </a:t>
            </a:r>
          </a:p>
          <a:p>
            <a:pPr algn="ctr"/>
            <a:r>
              <a:rPr lang="th-TH" sz="2000" b="1" dirty="0" smtClean="0">
                <a:latin typeface="DilleniaUPC" pitchFamily="18" charset="-34"/>
                <a:cs typeface="DilleniaUPC" pitchFamily="18" charset="-34"/>
              </a:rPr>
              <a:t>เชิญชวนทั่วไป</a:t>
            </a:r>
            <a:endParaRPr lang="th-TH" sz="20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6296" y="900108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 smtClean="0">
                <a:latin typeface="DilleniaUPC" pitchFamily="18" charset="-34"/>
                <a:cs typeface="DilleniaUPC" pitchFamily="18" charset="-34"/>
              </a:rPr>
              <a:t>เชิญชวนให้ผู้ประกอบการทั่วไป ที่มีคุณสมบัติตรงตามเงื่อนไขที่กำหนดเข้ายื่นข้อเสนอ</a:t>
            </a:r>
            <a:endParaRPr lang="th-TH" sz="1800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9" name="ลูกศรเวียน 8"/>
          <p:cNvSpPr/>
          <p:nvPr/>
        </p:nvSpPr>
        <p:spPr>
          <a:xfrm rot="16734357" flipH="1">
            <a:off x="3459792" y="1816603"/>
            <a:ext cx="2196000" cy="2196000"/>
          </a:xfrm>
          <a:prstGeom prst="circularArrow">
            <a:avLst>
              <a:gd name="adj1" fmla="val 12500"/>
              <a:gd name="adj2" fmla="val 1148028"/>
              <a:gd name="adj3" fmla="val 20457681"/>
              <a:gd name="adj4" fmla="val 9955574"/>
              <a:gd name="adj5" fmla="val 125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58098" y="259746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DilleniaUPC" pitchFamily="18" charset="-34"/>
                <a:cs typeface="DilleniaUPC" pitchFamily="18" charset="-34"/>
              </a:rPr>
              <a:t>วิธีคัดเลือก</a:t>
            </a:r>
            <a:endParaRPr lang="th-TH" sz="24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420" y="2228591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 smtClean="0">
                <a:latin typeface="DilleniaUPC" pitchFamily="18" charset="-34"/>
                <a:cs typeface="DilleniaUPC" pitchFamily="18" charset="-34"/>
              </a:rPr>
              <a:t>เชิญชวนเฉพาะผู้ประกอบการที่มีคุณสมบัติตรงตามที่กำหนดซึ่งต้อง ไม่น้อยกว่า 3 ราย ให้เข้ายื่นข้อเสนอ </a:t>
            </a:r>
            <a:r>
              <a:rPr lang="th-TH" sz="1800" u="sng" dirty="0" smtClean="0">
                <a:latin typeface="DilleniaUPC" pitchFamily="18" charset="-34"/>
                <a:cs typeface="DilleniaUPC" pitchFamily="18" charset="-34"/>
              </a:rPr>
              <a:t>เว้นแต่</a:t>
            </a:r>
            <a:r>
              <a:rPr lang="th-TH" sz="1800" dirty="0" smtClean="0">
                <a:latin typeface="DilleniaUPC" pitchFamily="18" charset="-34"/>
                <a:cs typeface="DilleniaUPC" pitchFamily="18" charset="-34"/>
              </a:rPr>
              <a:t> ผู้ประกอบที่มีคุณสมบัติตรงตามกำหนดน้อยกว่า 3 ราย</a:t>
            </a:r>
            <a:endParaRPr lang="th-TH" sz="1800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2" name="บล็อกส่วนโค้ง 11"/>
          <p:cNvSpPr/>
          <p:nvPr/>
        </p:nvSpPr>
        <p:spPr>
          <a:xfrm rot="3266761">
            <a:off x="4005600" y="3206281"/>
            <a:ext cx="1800000" cy="1836000"/>
          </a:xfrm>
          <a:prstGeom prst="blockArc">
            <a:avLst>
              <a:gd name="adj1" fmla="val 10721874"/>
              <a:gd name="adj2" fmla="val 8184606"/>
              <a:gd name="adj3" fmla="val 1500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4674" y="3698926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DilleniaUPC" pitchFamily="18" charset="-34"/>
                <a:cs typeface="DilleniaUPC" pitchFamily="18" charset="-34"/>
              </a:rPr>
              <a:t>วิธีเฉพาะ</a:t>
            </a:r>
          </a:p>
          <a:p>
            <a:pPr algn="ctr"/>
            <a:r>
              <a:rPr lang="th-TH" sz="2400" b="1" dirty="0" smtClean="0">
                <a:latin typeface="DilleniaUPC" pitchFamily="18" charset="-34"/>
                <a:cs typeface="DilleniaUPC" pitchFamily="18" charset="-34"/>
              </a:rPr>
              <a:t>เจาะจง</a:t>
            </a:r>
            <a:endParaRPr lang="th-TH" sz="24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42300" y="3624385"/>
            <a:ext cx="2214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 smtClean="0">
                <a:latin typeface="DilleniaUPC" pitchFamily="18" charset="-34"/>
                <a:cs typeface="DilleniaUPC" pitchFamily="18" charset="-34"/>
              </a:rPr>
              <a:t>หน่วยงานภาครัฐเชิญชวนผู้ประกอบการที่มีคุณสมบัติตรงตามที่กำหนดรายใดรายหนึ่งให้เข้ามายื่นข้อเสนอหรือให้เข้ามาเจรจาต่อรองราคากับหน่วยงานของรัฐโดยตรง</a:t>
            </a:r>
            <a:endParaRPr lang="th-TH" sz="1800" dirty="0"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>
          <a:xfrm>
            <a:off x="1067029" y="1032153"/>
            <a:ext cx="1333785" cy="1134406"/>
            <a:chOff x="694393" y="1436914"/>
            <a:chExt cx="1340661" cy="1161907"/>
          </a:xfrm>
        </p:grpSpPr>
        <p:sp>
          <p:nvSpPr>
            <p:cNvPr id="5" name="Oval 4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4393" y="1801299"/>
              <a:ext cx="1340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e-market</a:t>
              </a:r>
              <a:endParaRPr lang="th-TH" sz="2000" dirty="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3616900" y="693684"/>
            <a:ext cx="1340661" cy="1161907"/>
            <a:chOff x="694393" y="1436914"/>
            <a:chExt cx="1340661" cy="1161907"/>
          </a:xfrm>
        </p:grpSpPr>
        <p:sp>
          <p:nvSpPr>
            <p:cNvPr id="8" name="Oval 8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4393" y="1801299"/>
              <a:ext cx="1340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e-bidding</a:t>
              </a:r>
              <a:endParaRPr lang="th-TH" sz="2000" dirty="0"/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6657009" y="1092419"/>
            <a:ext cx="1196282" cy="1161907"/>
            <a:chOff x="721895" y="1436914"/>
            <a:chExt cx="1196282" cy="1161907"/>
          </a:xfrm>
        </p:grpSpPr>
        <p:sp>
          <p:nvSpPr>
            <p:cNvPr id="11" name="Oval 17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00B0F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6894" y="1753174"/>
              <a:ext cx="1084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สอบราคา</a:t>
              </a:r>
              <a:endParaRPr lang="th-TH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610200" y="1937586"/>
            <a:ext cx="3366650" cy="2945368"/>
          </a:xfrm>
          <a:prstGeom prst="roundRect">
            <a:avLst>
              <a:gd name="adj" fmla="val 5450"/>
            </a:avLst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- การให้หรือขายเอกสารให้ดำเนินการไปพร้อมกับการเผยแพร่ประกาศและเอกสาร</a:t>
            </a:r>
          </a:p>
          <a:p>
            <a:pPr>
              <a:buFontTx/>
              <a:buChar char="-"/>
            </a:pPr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วงเงินเกิน 5 แสน แต่ไม่เกิน 5 ล้าน เผยแพร่ไม่น้อยกว่า 5 วันทำการ</a:t>
            </a:r>
          </a:p>
          <a:p>
            <a:pPr>
              <a:buFontTx/>
              <a:buChar char="-"/>
            </a:pPr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เกิน 5 ล้าน แต่ไม่เกิน 10 ล้าน เผยแพร่ไม่น้อยกว่า 10 วันทำการ</a:t>
            </a:r>
          </a:p>
          <a:p>
            <a:pPr>
              <a:buFontTx/>
              <a:buChar char="-"/>
            </a:pPr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เกิน 10 ล้าน แต่ไม่เกิน 50 ล้าน เผยแพร่ไม่น้อยกว่า 12 วันทำการ</a:t>
            </a:r>
          </a:p>
          <a:p>
            <a:pPr>
              <a:buFontTx/>
              <a:buChar char="-"/>
            </a:pPr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เกิน 50 ล้าน เผยแพร่ไม่น้อยกว่า 20 วันทำการ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46511" y="2342419"/>
            <a:ext cx="1675025" cy="1805226"/>
          </a:xfrm>
          <a:prstGeom prst="roundRect">
            <a:avLst>
              <a:gd name="adj" fmla="val 5450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- การให้หรือขายเอกสารให้ดำเนินการไปพร้อมกับการเผยแพร่ประกาศและเอกสาร</a:t>
            </a:r>
          </a:p>
          <a:p>
            <a:r>
              <a:rPr lang="th-TH" sz="18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- เผยแพร่ไม่น้อยกว่า 5 วันทำการ</a:t>
            </a:r>
          </a:p>
        </p:txBody>
      </p:sp>
      <p:sp>
        <p:nvSpPr>
          <p:cNvPr id="15" name="ชื่อเรื่อง 1"/>
          <p:cNvSpPr>
            <a:spLocks noGrp="1"/>
          </p:cNvSpPr>
          <p:nvPr>
            <p:ph type="title"/>
          </p:nvPr>
        </p:nvSpPr>
        <p:spPr>
          <a:xfrm>
            <a:off x="812133" y="324515"/>
            <a:ext cx="7498080" cy="348818"/>
          </a:xfrm>
        </p:spPr>
        <p:txBody>
          <a:bodyPr>
            <a:noAutofit/>
          </a:bodyPr>
          <a:lstStyle/>
          <a:p>
            <a:pPr algn="ctr"/>
            <a:r>
              <a:rPr lang="th-TH" sz="2800" b="1" dirty="0" smtClean="0">
                <a:latin typeface="DilleniaUPC" pitchFamily="18" charset="-34"/>
                <a:cs typeface="DilleniaUPC" pitchFamily="18" charset="-34"/>
              </a:rPr>
              <a:t>การเผยแพร่ประกาศและเอกสารเชิญชวน และการขายหรือให้เอกสาร</a:t>
            </a:r>
            <a:endParaRPr lang="th-TH" sz="28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9968" y="2281184"/>
            <a:ext cx="1324225" cy="1662767"/>
          </a:xfrm>
          <a:prstGeom prst="roundRect">
            <a:avLst>
              <a:gd name="adj" fmla="val 5450"/>
            </a:avLst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เผยแพร่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ประกาศ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และเอกสาร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ไม่น้อยกว่า 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3 วันทำการ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736725" y="91752"/>
            <a:ext cx="7498080" cy="689638"/>
          </a:xfrm>
        </p:spPr>
        <p:txBody>
          <a:bodyPr>
            <a:noAutofit/>
          </a:bodyPr>
          <a:lstStyle/>
          <a:p>
            <a:pPr algn="ctr"/>
            <a:r>
              <a:rPr lang="th-TH" sz="4000" b="1" dirty="0" smtClean="0">
                <a:latin typeface="DilleniaUPC" pitchFamily="18" charset="-34"/>
                <a:cs typeface="DilleniaUPC" pitchFamily="18" charset="-34"/>
              </a:rPr>
              <a:t>วิธีการจัดซื้อจัดจ้าง</a:t>
            </a:r>
            <a:endParaRPr lang="th-TH" sz="40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286116" y="2206890"/>
            <a:ext cx="2765425" cy="1022350"/>
          </a:xfrm>
          <a:prstGeom prst="roundRect">
            <a:avLst/>
          </a:prstGeom>
          <a:solidFill>
            <a:srgbClr val="00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latin typeface="DilleniaUPC" pitchFamily="18" charset="-34"/>
                <a:cs typeface="DilleniaUPC" pitchFamily="18" charset="-34"/>
              </a:rPr>
              <a:t>วิธีคัดเลือก</a:t>
            </a:r>
            <a:endParaRPr lang="th-TH" sz="3600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6" name="สี่เหลี่ยมผืนผ้า 5"/>
          <p:cNvSpPr>
            <a:spLocks noChangeArrowheads="1"/>
          </p:cNvSpPr>
          <p:nvPr/>
        </p:nvSpPr>
        <p:spPr bwMode="auto">
          <a:xfrm>
            <a:off x="489613" y="833872"/>
            <a:ext cx="2805564" cy="923330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1. ใช้วิธีประกาศเชิญชวนทั่วไปแล้ว </a:t>
            </a:r>
            <a:b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ไม่มีผู้ยื่นข้อเสนอ หรือข้อเสนอ</a:t>
            </a:r>
            <a:b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ไม่ได้รับการคัดเลือก</a:t>
            </a:r>
          </a:p>
        </p:txBody>
      </p:sp>
      <p:sp>
        <p:nvSpPr>
          <p:cNvPr id="7" name="สี่เหลี่ยมผืนผ้า 7"/>
          <p:cNvSpPr>
            <a:spLocks noChangeArrowheads="1"/>
          </p:cNvSpPr>
          <p:nvPr/>
        </p:nvSpPr>
        <p:spPr bwMode="auto">
          <a:xfrm>
            <a:off x="3594331" y="836270"/>
            <a:ext cx="5084155" cy="923330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2. พัสดุที่มีคุณลักษณะเฉพาะเป็นพิเศษหรือซับซ้อน หรือต้องผลิต ก่อสร้าง </a:t>
            </a:r>
            <a: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/>
            </a:r>
            <a:b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หรือ</a:t>
            </a: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ให้บริการโดยผู้ประกอบการที่มีฝีมือโดยเฉพาะ หรือมีความชำนาญ</a:t>
            </a:r>
            <a:b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เป็นพิเศษ หรือมีทักษะสูงและผู้ประกอบการมีจำนวนจำกัด</a:t>
            </a:r>
          </a:p>
        </p:txBody>
      </p:sp>
      <p:sp>
        <p:nvSpPr>
          <p:cNvPr id="8" name="สี่เหลี่ยมผืนผ้า 10"/>
          <p:cNvSpPr>
            <a:spLocks noChangeArrowheads="1"/>
          </p:cNvSpPr>
          <p:nvPr/>
        </p:nvSpPr>
        <p:spPr bwMode="auto">
          <a:xfrm>
            <a:off x="6352278" y="1991711"/>
            <a:ext cx="2281741" cy="1200329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4. ลักษณะของการใช้งาน </a:t>
            </a: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หรือมีข้อจำกัดทางเทคนิค</a:t>
            </a: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ที่จำเป็นต้องระบุยี่ห้อ</a:t>
            </a: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เป็นการเฉพาะ</a:t>
            </a:r>
            <a:endParaRPr lang="en-US" altLang="th-TH" sz="1800" b="1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9" name="สี่เหลี่ยมผืนผ้า 11"/>
          <p:cNvSpPr>
            <a:spLocks noChangeArrowheads="1"/>
          </p:cNvSpPr>
          <p:nvPr/>
        </p:nvSpPr>
        <p:spPr bwMode="auto">
          <a:xfrm>
            <a:off x="516429" y="2264081"/>
            <a:ext cx="2416692" cy="923330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3. มีความจำเป็นเร่งด่วน    </a:t>
            </a:r>
            <a:b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อันเนื่องมาจากเกิดเหตุการณ์</a:t>
            </a:r>
            <a:b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latin typeface="DilleniaUPC" pitchFamily="18" charset="-34"/>
                <a:cs typeface="DilleniaUPC" pitchFamily="18" charset="-34"/>
              </a:rPr>
              <a:t>ที่ไม่อาจคาดหมายได้ </a:t>
            </a:r>
            <a:endParaRPr lang="en-US" altLang="th-TH" sz="1800" b="1" dirty="0" smtClean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0" name="สี่เหลี่ยมผืนผ้า 12"/>
          <p:cNvSpPr>
            <a:spLocks noChangeArrowheads="1"/>
          </p:cNvSpPr>
          <p:nvPr/>
        </p:nvSpPr>
        <p:spPr bwMode="auto">
          <a:xfrm>
            <a:off x="456531" y="3582792"/>
            <a:ext cx="2933413" cy="646331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5. ต้องซื้อโดยตรงจาก</a:t>
            </a:r>
            <a: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ต่างประเทศ หรือ</a:t>
            </a: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ดำเนินการโดยผ่านองค์การระหว่างประเทศ</a:t>
            </a:r>
            <a:endParaRPr lang="en-US" altLang="th-TH" sz="1800" b="1" dirty="0">
              <a:solidFill>
                <a:schemeClr val="tx1"/>
              </a:solidFill>
              <a:latin typeface="DilleniaUPC" pitchFamily="18" charset="-34"/>
              <a:ea typeface="Times New Roman" panose="02020603050405020304" pitchFamily="18" charset="0"/>
              <a:cs typeface="DilleniaUPC" pitchFamily="18" charset="-34"/>
            </a:endParaRPr>
          </a:p>
        </p:txBody>
      </p:sp>
      <p:sp>
        <p:nvSpPr>
          <p:cNvPr id="11" name="สี่เหลี่ยมผืนผ้า 13"/>
          <p:cNvSpPr>
            <a:spLocks noChangeArrowheads="1"/>
          </p:cNvSpPr>
          <p:nvPr/>
        </p:nvSpPr>
        <p:spPr bwMode="auto">
          <a:xfrm>
            <a:off x="3573323" y="3593473"/>
            <a:ext cx="2292205" cy="1200329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6. ใช้ในราชการลับ หรือเป็นงานที่ต้องปกปิดเป็นความลับของทางราชการ หรือเกี่ยวกับความมั่นคงของประเทศ </a:t>
            </a:r>
            <a:endParaRPr lang="en-US" altLang="th-TH" sz="1800" b="1" dirty="0">
              <a:solidFill>
                <a:schemeClr val="tx1"/>
              </a:solidFill>
              <a:latin typeface="DilleniaUPC" pitchFamily="18" charset="-34"/>
              <a:ea typeface="Times New Roman" panose="02020603050405020304" pitchFamily="18" charset="0"/>
              <a:cs typeface="DilleniaUPC" pitchFamily="18" charset="-34"/>
            </a:endParaRPr>
          </a:p>
        </p:txBody>
      </p:sp>
      <p:sp>
        <p:nvSpPr>
          <p:cNvPr id="12" name="สี่เหลี่ยมผืนผ้า 14"/>
          <p:cNvSpPr>
            <a:spLocks noChangeArrowheads="1"/>
          </p:cNvSpPr>
          <p:nvPr/>
        </p:nvSpPr>
        <p:spPr bwMode="auto">
          <a:xfrm>
            <a:off x="6060922" y="3594483"/>
            <a:ext cx="2840714" cy="923330"/>
          </a:xfrm>
          <a:prstGeom prst="rect">
            <a:avLst/>
          </a:prstGeom>
          <a:solidFill>
            <a:srgbClr val="F1E5CD"/>
          </a:solidFill>
          <a:ln w="28575">
            <a:solidFill>
              <a:srgbClr val="90C9F4"/>
            </a:solidFill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7. งานจ้างซ่อมพัสดุที่จำเป็นถอดตรวจให้ทราบความชำรุดเสียหายเสียก่อน </a:t>
            </a:r>
            <a: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/>
            </a:r>
            <a:b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8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จึง</a:t>
            </a:r>
            <a:r>
              <a:rPr lang="th-TH" altLang="th-TH" sz="1800" b="1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จะประมาณค่าซ่อมได้</a:t>
            </a:r>
            <a:endParaRPr lang="en-US" altLang="th-TH" sz="1800" b="1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3" name="TextBox 35"/>
          <p:cNvSpPr txBox="1">
            <a:spLocks noChangeArrowheads="1"/>
          </p:cNvSpPr>
          <p:nvPr/>
        </p:nvSpPr>
        <p:spPr bwMode="auto">
          <a:xfrm>
            <a:off x="5857875" y="5715000"/>
            <a:ext cx="2971800" cy="369332"/>
          </a:xfrm>
          <a:prstGeom prst="rect">
            <a:avLst/>
          </a:prstGeom>
          <a:solidFill>
            <a:srgbClr val="F1E5CD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th-TH" sz="1800" b="1" dirty="0">
                <a:latin typeface="DilleniaUPC" pitchFamily="18" charset="-34"/>
                <a:cs typeface="DilleniaUPC" pitchFamily="18" charset="-34"/>
              </a:rPr>
              <a:t>8.</a:t>
            </a:r>
            <a:r>
              <a:rPr lang="th-TH" altLang="th-TH" sz="1800" b="1" dirty="0">
                <a:latin typeface="DilleniaUPC" pitchFamily="18" charset="-34"/>
                <a:cs typeface="DilleniaUPC" pitchFamily="18" charset="-34"/>
              </a:rPr>
              <a:t> กรณีอื่นที่กำหนดในกฎกระทรวง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4"/>
          <p:cNvSpPr/>
          <p:nvPr/>
        </p:nvSpPr>
        <p:spPr>
          <a:xfrm>
            <a:off x="3588496" y="1839953"/>
            <a:ext cx="2578100" cy="100013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47ABE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latin typeface="DilleniaUPC" pitchFamily="18" charset="-34"/>
                <a:cs typeface="DilleniaUPC" pitchFamily="18" charset="-34"/>
              </a:rPr>
              <a:t>วิธีเฉพาะเจาะจง</a:t>
            </a:r>
            <a:endParaRPr lang="th-TH" sz="3600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5" name="สี่เหลี่ยมผืนผ้า 5"/>
          <p:cNvSpPr>
            <a:spLocks noChangeArrowheads="1"/>
          </p:cNvSpPr>
          <p:nvPr/>
        </p:nvSpPr>
        <p:spPr bwMode="auto">
          <a:xfrm>
            <a:off x="552260" y="885169"/>
            <a:ext cx="2890585" cy="87716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ea typeface="Times New Roman" panose="02020603050405020304" pitchFamily="18" charset="0"/>
                <a:cs typeface="DilleniaUPC" pitchFamily="18" charset="-34"/>
              </a:rPr>
              <a:t>1. ใช้ทั้งวิธีประกาศเชิญชวนทั่วไปและวิธีคัดเลือก หรือใช้วิธีคัดเลือกแล้ว แต่ไม่มีผู้ยื่นข้อเสนอ หรือข้อเสนอไม่ได้รับการคัดเลือก</a:t>
            </a:r>
          </a:p>
        </p:txBody>
      </p:sp>
      <p:sp>
        <p:nvSpPr>
          <p:cNvPr id="6" name="สี่เหลี่ยมผืนผ้า 7"/>
          <p:cNvSpPr>
            <a:spLocks noChangeArrowheads="1"/>
          </p:cNvSpPr>
          <p:nvPr/>
        </p:nvSpPr>
        <p:spPr bwMode="auto">
          <a:xfrm>
            <a:off x="3786182" y="900083"/>
            <a:ext cx="4810350" cy="61555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2. การจัดซื้อจัดจ้างพัสดุที่การผลิต จำหน่าย หรือให้บริการทั่วไป และมีวงเงินในการจัดซื้อจัดจ้างครั้งหนึ่งไม่เกินวงเงินตามที่กำหนดในกฎกระทรวง</a:t>
            </a:r>
          </a:p>
        </p:txBody>
      </p:sp>
      <p:sp>
        <p:nvSpPr>
          <p:cNvPr id="7" name="สี่เหลี่ยมผืนผ้า 10"/>
          <p:cNvSpPr>
            <a:spLocks noChangeArrowheads="1"/>
          </p:cNvSpPr>
          <p:nvPr/>
        </p:nvSpPr>
        <p:spPr bwMode="auto">
          <a:xfrm>
            <a:off x="6577198" y="1732400"/>
            <a:ext cx="1998845" cy="1923604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spc="-1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4. มีความจำเป็นต้องใช้พัสดุโดยฉุกเฉินเนื่องจากอุบัติภัยหรือธรรมชาติพิบัติภัยและการจัดซื้อจัดจ้างโดยวิธีประกาศเชิญชวนทั่วไปหรือวิธีคัดเลือกอาจก่อให้เกิดความล่าช้าและอาจทำให้เกิดความเสียหายร้ายแรง </a:t>
            </a:r>
            <a:endParaRPr lang="en-US" altLang="th-TH" sz="1700" spc="-10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8" name="สี่เหลี่ยมผืนผ้า 11"/>
          <p:cNvSpPr>
            <a:spLocks noChangeArrowheads="1"/>
          </p:cNvSpPr>
          <p:nvPr/>
        </p:nvSpPr>
        <p:spPr bwMode="auto">
          <a:xfrm>
            <a:off x="481334" y="2018585"/>
            <a:ext cx="2592777" cy="113877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spc="-1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3. มีผู้ประกอบการที่มีคุณสมบัติโดยตรงเพียงรายเดียว หรือผู้ประกอบการซึ่งเป็นตัวแทนจำหน่ายหรือตัวแทนผู้ให้บริการโดยชอบด้วยกฎหมายเพียงรายเดียวในประเทศ และไม่มีพัสดุอื่นที่จะใช้ทดแทนได้</a:t>
            </a:r>
            <a:endParaRPr lang="en-US" altLang="th-TH" sz="1700" spc="-100" dirty="0">
              <a:solidFill>
                <a:schemeClr val="tx1"/>
              </a:solidFill>
              <a:latin typeface="DilleniaUPC" pitchFamily="18" charset="-34"/>
              <a:ea typeface="Times New Roman" panose="02020603050405020304" pitchFamily="18" charset="0"/>
              <a:cs typeface="DilleniaUPC" pitchFamily="18" charset="-34"/>
            </a:endParaRPr>
          </a:p>
        </p:txBody>
      </p:sp>
      <p:sp>
        <p:nvSpPr>
          <p:cNvPr id="9" name="สี่เหลี่ยมผืนผ้า 13"/>
          <p:cNvSpPr>
            <a:spLocks noChangeArrowheads="1"/>
          </p:cNvSpPr>
          <p:nvPr/>
        </p:nvSpPr>
        <p:spPr bwMode="auto">
          <a:xfrm>
            <a:off x="3527186" y="3133626"/>
            <a:ext cx="2571768" cy="830997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6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6. เป็นพัสดุที่จะขายทอดตลาด โดยหน่วยงานของรัฐ องค์การระหว่างประเทศ หรือหน่วยงานของต่างประเทศ</a:t>
            </a:r>
            <a:endParaRPr lang="en-US" altLang="th-TH" sz="1600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0" name="สี่เหลี่ยมผืนผ้า 14"/>
          <p:cNvSpPr>
            <a:spLocks noChangeArrowheads="1"/>
          </p:cNvSpPr>
          <p:nvPr/>
        </p:nvSpPr>
        <p:spPr bwMode="auto">
          <a:xfrm>
            <a:off x="6828396" y="3981800"/>
            <a:ext cx="1925468" cy="35394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7. ที่ดินและสิ่งก่อสร้าง</a:t>
            </a:r>
            <a:endParaRPr lang="en-US" altLang="th-TH" sz="1700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1" name="สี่เหลี่ยมผืนผ้า 14"/>
          <p:cNvSpPr>
            <a:spLocks noChangeArrowheads="1"/>
          </p:cNvSpPr>
          <p:nvPr/>
        </p:nvSpPr>
        <p:spPr bwMode="auto">
          <a:xfrm>
            <a:off x="4647303" y="4231176"/>
            <a:ext cx="1928826" cy="61555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8</a:t>
            </a: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. กรณีอื่นที่กำหนดใน</a:t>
            </a:r>
            <a:b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กฎกระทรวง</a:t>
            </a:r>
            <a:endParaRPr lang="en-US" altLang="th-TH" sz="1700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74804" y="169335"/>
            <a:ext cx="7345363" cy="609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th-TH" altLang="ko-K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ea typeface="Gulim" panose="020B0600000101010101" pitchFamily="34" charset="-127"/>
                <a:cs typeface="DilleniaUPC" pitchFamily="18" charset="-34"/>
              </a:rPr>
              <a:t>วิธีการจัดซื้อจัดจ้าง</a:t>
            </a:r>
            <a:endParaRPr lang="en-US" altLang="ko-K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ea typeface="Gulim" panose="020B0600000101010101" pitchFamily="34" charset="-127"/>
              <a:cs typeface="DilleniaUPC" pitchFamily="18" charset="-34"/>
            </a:endParaRPr>
          </a:p>
        </p:txBody>
      </p:sp>
      <p:sp>
        <p:nvSpPr>
          <p:cNvPr id="13" name="สี่เหลี่ยมผืนผ้า 12"/>
          <p:cNvSpPr>
            <a:spLocks noChangeArrowheads="1"/>
          </p:cNvSpPr>
          <p:nvPr/>
        </p:nvSpPr>
        <p:spPr bwMode="auto">
          <a:xfrm>
            <a:off x="471985" y="3419880"/>
            <a:ext cx="2786082" cy="1400383"/>
          </a:xfrm>
          <a:prstGeom prst="rect">
            <a:avLst/>
          </a:prstGeom>
          <a:solidFill>
            <a:srgbClr val="C5D486"/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5. เป็นพัสดุที่เกี่ยวพันกับพัสดุที่ได้</a:t>
            </a: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จัดซื้อ</a:t>
            </a:r>
            <a:b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จัด</a:t>
            </a: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จ้างไว้ก่อนแล้ว และมีความจำเป็นต้องจัดซื้อจัดจ้างเพิ่มเติม โดยมูลค่าของ</a:t>
            </a: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พัสดุ</a:t>
            </a:r>
            <a:b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ที่</a:t>
            </a: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จัดซื้อจัดจ้างเพิ่มเติมจะต้องไม่สูง</a:t>
            </a: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กว่า</a:t>
            </a:r>
            <a:b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</a:br>
            <a:r>
              <a:rPr lang="th-TH" altLang="th-TH" sz="1700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พัสดุ</a:t>
            </a:r>
            <a:r>
              <a:rPr lang="th-TH" altLang="th-TH" sz="1700" dirty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ที่ได้จัดซื้อจัดจ้างไว้ก่อนแล้ว</a:t>
            </a:r>
            <a:endParaRPr lang="en-US" altLang="th-TH" sz="1700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981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562" y="6858000"/>
                </a:lnTo>
                <a:lnTo>
                  <a:pt x="18256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3113532" y="0"/>
            <a:ext cx="3008375" cy="8366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8" name="object 15"/>
          <p:cNvSpPr txBox="1"/>
          <p:nvPr/>
        </p:nvSpPr>
        <p:spPr>
          <a:xfrm>
            <a:off x="662259" y="1524000"/>
            <a:ext cx="3410978" cy="2321123"/>
          </a:xfrm>
          <a:prstGeom prst="roundRect">
            <a:avLst>
              <a:gd name="adj" fmla="val 13586"/>
            </a:avLst>
          </a:prstGeom>
          <a:ln w="28575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5" dirty="0">
                <a:latin typeface="DilleniaUPC" pitchFamily="18" charset="-34"/>
                <a:cs typeface="DilleniaUPC" pitchFamily="18" charset="-34"/>
              </a:rPr>
              <a:t>1</a:t>
            </a:r>
            <a:r>
              <a:rPr b="1" spc="-5">
                <a:latin typeface="DilleniaUPC" pitchFamily="18" charset="-34"/>
                <a:cs typeface="DilleniaUPC" pitchFamily="18" charset="-34"/>
              </a:rPr>
              <a:t>. </a:t>
            </a:r>
            <a:r>
              <a:rPr b="1" spc="-65" smtClean="0">
                <a:latin typeface="DilleniaUPC" pitchFamily="18" charset="-34"/>
                <a:cs typeface="DilleniaUPC" pitchFamily="18" charset="-34"/>
              </a:rPr>
              <a:t>ว</a:t>
            </a:r>
            <a:r>
              <a:rPr lang="th-TH" b="1" spc="-65" dirty="0" smtClean="0">
                <a:latin typeface="DilleniaUPC" pitchFamily="18" charset="-34"/>
                <a:cs typeface="DilleniaUPC" pitchFamily="18" charset="-34"/>
              </a:rPr>
              <a:t>ิ</a:t>
            </a:r>
            <a:r>
              <a:rPr b="1" spc="-65" smtClean="0">
                <a:latin typeface="DilleniaUPC" pitchFamily="18" charset="-34"/>
                <a:cs typeface="DilleniaUPC" pitchFamily="18" charset="-34"/>
              </a:rPr>
              <a:t>ธีปร</a:t>
            </a:r>
            <a:r>
              <a:rPr lang="th-TH" b="1" spc="-65" dirty="0" smtClean="0">
                <a:latin typeface="DilleniaUPC" pitchFamily="18" charset="-34"/>
                <a:cs typeface="DilleniaUPC" pitchFamily="18" charset="-34"/>
              </a:rPr>
              <a:t>ะ</a:t>
            </a:r>
            <a:r>
              <a:rPr b="1" spc="-65" smtClean="0">
                <a:latin typeface="DilleniaUPC" pitchFamily="18" charset="-34"/>
                <a:cs typeface="DilleniaUPC" pitchFamily="18" charset="-34"/>
              </a:rPr>
              <a:t>กาศเชิญชว</a:t>
            </a:r>
            <a:r>
              <a:rPr lang="th-TH" b="1" spc="-65" dirty="0" smtClean="0">
                <a:latin typeface="DilleniaUPC" pitchFamily="18" charset="-34"/>
                <a:cs typeface="DilleniaUPC" pitchFamily="18" charset="-34"/>
              </a:rPr>
              <a:t>น</a:t>
            </a:r>
            <a:r>
              <a:rPr b="1" spc="-65" smtClean="0">
                <a:latin typeface="DilleniaUPC" pitchFamily="18" charset="-34"/>
                <a:cs typeface="DilleniaUPC" pitchFamily="18" charset="-34"/>
              </a:rPr>
              <a:t>ท</a:t>
            </a:r>
            <a:r>
              <a:rPr lang="th-TH" b="1" spc="-65" dirty="0" err="1" smtClean="0">
                <a:latin typeface="DilleniaUPC" pitchFamily="18" charset="-34"/>
                <a:cs typeface="DilleniaUPC" pitchFamily="18" charset="-34"/>
              </a:rPr>
              <a:t>ั่ว</a:t>
            </a:r>
            <a:r>
              <a:rPr b="1" smtClean="0">
                <a:latin typeface="DilleniaUPC" pitchFamily="18" charset="-34"/>
                <a:cs typeface="DilleniaUPC" pitchFamily="18" charset="-34"/>
              </a:rPr>
              <a:t>ไป</a:t>
            </a:r>
            <a:endParaRPr>
              <a:latin typeface="DilleniaUPC" pitchFamily="18" charset="-34"/>
              <a:cs typeface="DilleniaUPC" pitchFamily="18" charset="-34"/>
            </a:endParaRPr>
          </a:p>
          <a:p>
            <a:pPr marL="12700">
              <a:lnSpc>
                <a:spcPct val="100000"/>
              </a:lnSpc>
            </a:pPr>
            <a:r>
              <a:rPr b="1" spc="-5" dirty="0">
                <a:latin typeface="DilleniaUPC" pitchFamily="18" charset="-34"/>
                <a:cs typeface="DilleniaUPC" pitchFamily="18" charset="-34"/>
              </a:rPr>
              <a:t>2</a:t>
            </a:r>
            <a:r>
              <a:rPr b="1" spc="-5">
                <a:latin typeface="DilleniaUPC" pitchFamily="18" charset="-34"/>
                <a:cs typeface="DilleniaUPC" pitchFamily="18" charset="-34"/>
              </a:rPr>
              <a:t>. </a:t>
            </a:r>
            <a:r>
              <a:rPr b="1" spc="-170" smtClean="0">
                <a:latin typeface="DilleniaUPC" pitchFamily="18" charset="-34"/>
                <a:cs typeface="DilleniaUPC" pitchFamily="18" charset="-34"/>
              </a:rPr>
              <a:t>ว</a:t>
            </a:r>
            <a:r>
              <a:rPr lang="th-TH" b="1" spc="-170" dirty="0" err="1" smtClean="0">
                <a:latin typeface="DilleniaUPC" pitchFamily="18" charset="-34"/>
                <a:cs typeface="DilleniaUPC" pitchFamily="18" charset="-34"/>
              </a:rPr>
              <a:t>ิธี</a:t>
            </a:r>
            <a:r>
              <a:rPr lang="th-TH" b="1" spc="-170" dirty="0" smtClean="0">
                <a:latin typeface="DilleniaUPC" pitchFamily="18" charset="-34"/>
                <a:cs typeface="DilleniaUPC" pitchFamily="18" charset="-34"/>
              </a:rPr>
              <a:t>คัดเลือก</a:t>
            </a:r>
            <a:endParaRPr>
              <a:latin typeface="DilleniaUPC" pitchFamily="18" charset="-34"/>
              <a:cs typeface="DilleniaUPC" pitchFamily="18" charset="-34"/>
            </a:endParaRPr>
          </a:p>
          <a:p>
            <a:pPr marL="12700">
              <a:lnSpc>
                <a:spcPct val="100000"/>
              </a:lnSpc>
            </a:pPr>
            <a:r>
              <a:rPr b="1" spc="-5" dirty="0">
                <a:latin typeface="DilleniaUPC" pitchFamily="18" charset="-34"/>
                <a:cs typeface="DilleniaUPC" pitchFamily="18" charset="-34"/>
              </a:rPr>
              <a:t>3</a:t>
            </a:r>
            <a:r>
              <a:rPr b="1" spc="-5">
                <a:latin typeface="DilleniaUPC" pitchFamily="18" charset="-34"/>
                <a:cs typeface="DilleniaUPC" pitchFamily="18" charset="-34"/>
              </a:rPr>
              <a:t>.</a:t>
            </a:r>
            <a:r>
              <a:rPr b="1" spc="-85">
                <a:latin typeface="DilleniaUPC" pitchFamily="18" charset="-34"/>
                <a:cs typeface="DilleniaUPC" pitchFamily="18" charset="-34"/>
              </a:rPr>
              <a:t> </a:t>
            </a:r>
            <a:r>
              <a:rPr b="1" smtClean="0">
                <a:latin typeface="DilleniaUPC" pitchFamily="18" charset="-34"/>
                <a:cs typeface="DilleniaUPC" pitchFamily="18" charset="-34"/>
              </a:rPr>
              <a:t>ว</a:t>
            </a:r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ิ</a:t>
            </a:r>
            <a:r>
              <a:rPr b="1" smtClean="0">
                <a:latin typeface="DilleniaUPC" pitchFamily="18" charset="-34"/>
                <a:cs typeface="DilleniaUPC" pitchFamily="18" charset="-34"/>
              </a:rPr>
              <a:t>ธีเฉพาะเจาะจง</a:t>
            </a:r>
            <a:endParaRPr lang="th-TH" b="1" dirty="0" smtClean="0">
              <a:latin typeface="DilleniaUPC" pitchFamily="18" charset="-34"/>
              <a:cs typeface="DilleniaUPC" pitchFamily="18" charset="-34"/>
            </a:endParaRPr>
          </a:p>
          <a:p>
            <a:pPr marL="12700">
              <a:lnSpc>
                <a:spcPct val="100000"/>
              </a:lnSpc>
            </a:pPr>
            <a:endParaRPr lang="th-TH" b="1" dirty="0" smtClean="0">
              <a:latin typeface="DilleniaUPC" pitchFamily="18" charset="-34"/>
              <a:cs typeface="DilleniaUPC" pitchFamily="18" charset="-34"/>
            </a:endParaRPr>
          </a:p>
          <a:p>
            <a:pPr marL="12700" algn="r">
              <a:lnSpc>
                <a:spcPct val="100000"/>
              </a:lnSpc>
            </a:pPr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(มาตรา 54)</a:t>
            </a:r>
          </a:p>
        </p:txBody>
      </p:sp>
      <p:sp>
        <p:nvSpPr>
          <p:cNvPr id="17" name="object 35"/>
          <p:cNvSpPr txBox="1"/>
          <p:nvPr/>
        </p:nvSpPr>
        <p:spPr>
          <a:xfrm>
            <a:off x="737076" y="920396"/>
            <a:ext cx="3276000" cy="408623"/>
          </a:xfrm>
          <a:prstGeom prst="roundRect">
            <a:avLst/>
          </a:prstGeom>
          <a:solidFill>
            <a:srgbClr val="00B05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400" b="1" spc="-5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DilleniaUPC" pitchFamily="18" charset="-34"/>
                <a:cs typeface="DilleniaUPC" pitchFamily="18" charset="-34"/>
              </a:rPr>
              <a:t>พ.ร.บ.</a:t>
            </a:r>
            <a:r>
              <a:rPr lang="th-TH" sz="24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DilleniaUPC" pitchFamily="18" charset="-34"/>
                <a:cs typeface="DilleniaUPC" pitchFamily="18" charset="-34"/>
              </a:rPr>
              <a:t>จัดซื้อจัดจ้าง 2560</a:t>
            </a:r>
            <a:endParaRPr sz="240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20" name="object 35"/>
          <p:cNvSpPr txBox="1"/>
          <p:nvPr/>
        </p:nvSpPr>
        <p:spPr>
          <a:xfrm>
            <a:off x="5104014" y="922713"/>
            <a:ext cx="3276000" cy="408623"/>
          </a:xfrm>
          <a:prstGeom prst="roundRect">
            <a:avLst/>
          </a:prstGeom>
          <a:solidFill>
            <a:schemeClr val="accent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th-TH" sz="2400" b="1" spc="-75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ระเบียบฯ มหาวิทยาลัยพะเยา พ.ศ. 2553</a:t>
            </a:r>
            <a:endParaRPr sz="240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67766" y="1524693"/>
            <a:ext cx="3186520" cy="1938814"/>
          </a:xfrm>
          <a:prstGeom prst="roundRect">
            <a:avLst>
              <a:gd name="adj" fmla="val 12226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DilleniaUPC" pitchFamily="18" charset="-34"/>
                <a:cs typeface="DilleniaUPC" pitchFamily="18" charset="-34"/>
              </a:rPr>
              <a:t>1.</a:t>
            </a:r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วิธีตกลงราคา       </a:t>
            </a:r>
          </a:p>
          <a:p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2.วิธีสอบราคา</a:t>
            </a:r>
          </a:p>
          <a:p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3.วิธีประกวดราคา    </a:t>
            </a:r>
          </a:p>
          <a:p>
            <a:r>
              <a:rPr lang="th-TH" b="1" dirty="0" smtClean="0">
                <a:latin typeface="DilleniaUPC" pitchFamily="18" charset="-34"/>
                <a:cs typeface="DilleniaUPC" pitchFamily="18" charset="-34"/>
              </a:rPr>
              <a:t>4.วิธีพิเศษ</a:t>
            </a:r>
            <a:endParaRPr lang="th-TH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5" name="object 39"/>
          <p:cNvSpPr/>
          <p:nvPr/>
        </p:nvSpPr>
        <p:spPr>
          <a:xfrm>
            <a:off x="3065319" y="1842944"/>
            <a:ext cx="2238201" cy="501245"/>
          </a:xfrm>
          <a:custGeom>
            <a:avLst/>
            <a:gdLst/>
            <a:ahLst/>
            <a:cxnLst/>
            <a:rect l="l" t="t" r="r" b="b"/>
            <a:pathLst>
              <a:path w="1958339" h="376555">
                <a:moveTo>
                  <a:pt x="1884813" y="335510"/>
                </a:moveTo>
                <a:lnTo>
                  <a:pt x="1846199" y="350265"/>
                </a:lnTo>
                <a:lnTo>
                  <a:pt x="1839595" y="352678"/>
                </a:lnTo>
                <a:lnTo>
                  <a:pt x="1836293" y="360045"/>
                </a:lnTo>
                <a:lnTo>
                  <a:pt x="1838833" y="366649"/>
                </a:lnTo>
                <a:lnTo>
                  <a:pt x="1841373" y="373125"/>
                </a:lnTo>
                <a:lnTo>
                  <a:pt x="1848739" y="376427"/>
                </a:lnTo>
                <a:lnTo>
                  <a:pt x="1934530" y="343720"/>
                </a:lnTo>
                <a:lnTo>
                  <a:pt x="1884813" y="335510"/>
                </a:lnTo>
                <a:close/>
              </a:path>
              <a:path w="1958339" h="376555">
                <a:moveTo>
                  <a:pt x="1943577" y="340265"/>
                </a:moveTo>
                <a:lnTo>
                  <a:pt x="1934530" y="343720"/>
                </a:lnTo>
                <a:lnTo>
                  <a:pt x="1938020" y="344297"/>
                </a:lnTo>
                <a:lnTo>
                  <a:pt x="1943577" y="340265"/>
                </a:lnTo>
                <a:close/>
              </a:path>
              <a:path w="1958339" h="376555">
                <a:moveTo>
                  <a:pt x="1908269" y="326547"/>
                </a:moveTo>
                <a:lnTo>
                  <a:pt x="1884813" y="335510"/>
                </a:lnTo>
                <a:lnTo>
                  <a:pt x="1934530" y="343720"/>
                </a:lnTo>
                <a:lnTo>
                  <a:pt x="1942996" y="340487"/>
                </a:lnTo>
                <a:lnTo>
                  <a:pt x="1925066" y="340487"/>
                </a:lnTo>
                <a:lnTo>
                  <a:pt x="1908269" y="326547"/>
                </a:lnTo>
                <a:close/>
              </a:path>
              <a:path w="1958339" h="376555">
                <a:moveTo>
                  <a:pt x="1928622" y="318770"/>
                </a:moveTo>
                <a:lnTo>
                  <a:pt x="1908269" y="326547"/>
                </a:lnTo>
                <a:lnTo>
                  <a:pt x="1925066" y="340487"/>
                </a:lnTo>
                <a:lnTo>
                  <a:pt x="1928622" y="318770"/>
                </a:lnTo>
                <a:close/>
              </a:path>
              <a:path w="1958339" h="376555">
                <a:moveTo>
                  <a:pt x="1938658" y="318770"/>
                </a:moveTo>
                <a:lnTo>
                  <a:pt x="1928622" y="318770"/>
                </a:lnTo>
                <a:lnTo>
                  <a:pt x="1925066" y="340487"/>
                </a:lnTo>
                <a:lnTo>
                  <a:pt x="1942996" y="340487"/>
                </a:lnTo>
                <a:lnTo>
                  <a:pt x="1943577" y="340265"/>
                </a:lnTo>
                <a:lnTo>
                  <a:pt x="1944497" y="339598"/>
                </a:lnTo>
                <a:lnTo>
                  <a:pt x="1946783" y="325754"/>
                </a:lnTo>
                <a:lnTo>
                  <a:pt x="1946329" y="325130"/>
                </a:lnTo>
                <a:lnTo>
                  <a:pt x="1938658" y="318770"/>
                </a:lnTo>
                <a:close/>
              </a:path>
              <a:path w="1958339" h="376555">
                <a:moveTo>
                  <a:pt x="1946329" y="325130"/>
                </a:moveTo>
                <a:lnTo>
                  <a:pt x="1946783" y="325754"/>
                </a:lnTo>
                <a:lnTo>
                  <a:pt x="1944497" y="339598"/>
                </a:lnTo>
                <a:lnTo>
                  <a:pt x="1943577" y="340265"/>
                </a:lnTo>
                <a:lnTo>
                  <a:pt x="1957959" y="334772"/>
                </a:lnTo>
                <a:lnTo>
                  <a:pt x="1946329" y="325130"/>
                </a:lnTo>
                <a:close/>
              </a:path>
              <a:path w="1958339" h="376555">
                <a:moveTo>
                  <a:pt x="8890" y="0"/>
                </a:moveTo>
                <a:lnTo>
                  <a:pt x="2286" y="4699"/>
                </a:lnTo>
                <a:lnTo>
                  <a:pt x="0" y="18541"/>
                </a:lnTo>
                <a:lnTo>
                  <a:pt x="4699" y="25019"/>
                </a:lnTo>
                <a:lnTo>
                  <a:pt x="1884813" y="335510"/>
                </a:lnTo>
                <a:lnTo>
                  <a:pt x="1908269" y="326547"/>
                </a:lnTo>
                <a:lnTo>
                  <a:pt x="1888933" y="310500"/>
                </a:lnTo>
                <a:lnTo>
                  <a:pt x="8890" y="0"/>
                </a:lnTo>
                <a:close/>
              </a:path>
              <a:path w="1958339" h="376555">
                <a:moveTo>
                  <a:pt x="1888933" y="310500"/>
                </a:moveTo>
                <a:lnTo>
                  <a:pt x="1908269" y="326547"/>
                </a:lnTo>
                <a:lnTo>
                  <a:pt x="1928622" y="318770"/>
                </a:lnTo>
                <a:lnTo>
                  <a:pt x="1938658" y="318770"/>
                </a:lnTo>
                <a:lnTo>
                  <a:pt x="1888933" y="310500"/>
                </a:lnTo>
                <a:close/>
              </a:path>
              <a:path w="1958339" h="376555">
                <a:moveTo>
                  <a:pt x="1938571" y="318697"/>
                </a:moveTo>
                <a:lnTo>
                  <a:pt x="1946329" y="325130"/>
                </a:lnTo>
                <a:lnTo>
                  <a:pt x="1942084" y="319277"/>
                </a:lnTo>
                <a:lnTo>
                  <a:pt x="1938571" y="318697"/>
                </a:lnTo>
                <a:close/>
              </a:path>
              <a:path w="1958339" h="376555">
                <a:moveTo>
                  <a:pt x="1867916" y="260096"/>
                </a:moveTo>
                <a:lnTo>
                  <a:pt x="1859915" y="260858"/>
                </a:lnTo>
                <a:lnTo>
                  <a:pt x="1855470" y="266319"/>
                </a:lnTo>
                <a:lnTo>
                  <a:pt x="1850898" y="271652"/>
                </a:lnTo>
                <a:lnTo>
                  <a:pt x="1851660" y="279653"/>
                </a:lnTo>
                <a:lnTo>
                  <a:pt x="1857121" y="284099"/>
                </a:lnTo>
                <a:lnTo>
                  <a:pt x="1888933" y="310500"/>
                </a:lnTo>
                <a:lnTo>
                  <a:pt x="1938571" y="318697"/>
                </a:lnTo>
                <a:lnTo>
                  <a:pt x="1867916" y="260096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1" name="object 35"/>
          <p:cNvSpPr/>
          <p:nvPr/>
        </p:nvSpPr>
        <p:spPr>
          <a:xfrm>
            <a:off x="3048058" y="1837343"/>
            <a:ext cx="2263775" cy="889232"/>
          </a:xfrm>
          <a:custGeom>
            <a:avLst/>
            <a:gdLst/>
            <a:ahLst/>
            <a:cxnLst/>
            <a:rect l="l" t="t" r="r" b="b"/>
            <a:pathLst>
              <a:path w="1958975" h="779780">
                <a:moveTo>
                  <a:pt x="1886705" y="746709"/>
                </a:moveTo>
                <a:lnTo>
                  <a:pt x="1839087" y="754506"/>
                </a:lnTo>
                <a:lnTo>
                  <a:pt x="1834388" y="760983"/>
                </a:lnTo>
                <a:lnTo>
                  <a:pt x="1836674" y="774826"/>
                </a:lnTo>
                <a:lnTo>
                  <a:pt x="1843151" y="779526"/>
                </a:lnTo>
                <a:lnTo>
                  <a:pt x="1933765" y="764772"/>
                </a:lnTo>
                <a:lnTo>
                  <a:pt x="1886705" y="746709"/>
                </a:lnTo>
                <a:close/>
              </a:path>
              <a:path w="1958975" h="779780">
                <a:moveTo>
                  <a:pt x="1943574" y="763175"/>
                </a:moveTo>
                <a:lnTo>
                  <a:pt x="1933765" y="764772"/>
                </a:lnTo>
                <a:lnTo>
                  <a:pt x="1937130" y="766063"/>
                </a:lnTo>
                <a:lnTo>
                  <a:pt x="1943574" y="763175"/>
                </a:lnTo>
                <a:close/>
              </a:path>
              <a:path w="1958975" h="779780">
                <a:moveTo>
                  <a:pt x="1911596" y="742645"/>
                </a:moveTo>
                <a:lnTo>
                  <a:pt x="1886705" y="746709"/>
                </a:lnTo>
                <a:lnTo>
                  <a:pt x="1933765" y="764772"/>
                </a:lnTo>
                <a:lnTo>
                  <a:pt x="1943574" y="763175"/>
                </a:lnTo>
                <a:lnTo>
                  <a:pt x="1944496" y="762762"/>
                </a:lnTo>
                <a:lnTo>
                  <a:pt x="1945742" y="759587"/>
                </a:lnTo>
                <a:lnTo>
                  <a:pt x="1925192" y="759587"/>
                </a:lnTo>
                <a:lnTo>
                  <a:pt x="1911596" y="742645"/>
                </a:lnTo>
                <a:close/>
              </a:path>
              <a:path w="1958975" h="779780">
                <a:moveTo>
                  <a:pt x="1949118" y="748911"/>
                </a:moveTo>
                <a:lnTo>
                  <a:pt x="1949450" y="749680"/>
                </a:lnTo>
                <a:lnTo>
                  <a:pt x="1947037" y="756285"/>
                </a:lnTo>
                <a:lnTo>
                  <a:pt x="1944496" y="762762"/>
                </a:lnTo>
                <a:lnTo>
                  <a:pt x="1943574" y="763175"/>
                </a:lnTo>
                <a:lnTo>
                  <a:pt x="1958593" y="760729"/>
                </a:lnTo>
                <a:lnTo>
                  <a:pt x="1949118" y="748911"/>
                </a:lnTo>
                <a:close/>
              </a:path>
              <a:path w="1958975" h="779780">
                <a:moveTo>
                  <a:pt x="1933066" y="739139"/>
                </a:moveTo>
                <a:lnTo>
                  <a:pt x="1911596" y="742645"/>
                </a:lnTo>
                <a:lnTo>
                  <a:pt x="1925192" y="759587"/>
                </a:lnTo>
                <a:lnTo>
                  <a:pt x="1933066" y="739139"/>
                </a:lnTo>
                <a:close/>
              </a:path>
              <a:path w="1958975" h="779780">
                <a:moveTo>
                  <a:pt x="1938003" y="739139"/>
                </a:moveTo>
                <a:lnTo>
                  <a:pt x="1933066" y="739139"/>
                </a:lnTo>
                <a:lnTo>
                  <a:pt x="1925192" y="759587"/>
                </a:lnTo>
                <a:lnTo>
                  <a:pt x="1945742" y="759587"/>
                </a:lnTo>
                <a:lnTo>
                  <a:pt x="1947037" y="756285"/>
                </a:lnTo>
                <a:lnTo>
                  <a:pt x="1949450" y="749680"/>
                </a:lnTo>
                <a:lnTo>
                  <a:pt x="1949118" y="748911"/>
                </a:lnTo>
                <a:lnTo>
                  <a:pt x="1942742" y="740958"/>
                </a:lnTo>
                <a:lnTo>
                  <a:pt x="1938003" y="739139"/>
                </a:lnTo>
                <a:close/>
              </a:path>
              <a:path w="1958975" h="779780">
                <a:moveTo>
                  <a:pt x="1942742" y="740958"/>
                </a:moveTo>
                <a:lnTo>
                  <a:pt x="1949118" y="748911"/>
                </a:lnTo>
                <a:lnTo>
                  <a:pt x="1946275" y="742314"/>
                </a:lnTo>
                <a:lnTo>
                  <a:pt x="1942742" y="740958"/>
                </a:lnTo>
                <a:close/>
              </a:path>
              <a:path w="1958975" h="779780">
                <a:moveTo>
                  <a:pt x="12318" y="0"/>
                </a:moveTo>
                <a:lnTo>
                  <a:pt x="5079" y="3301"/>
                </a:lnTo>
                <a:lnTo>
                  <a:pt x="2539" y="9778"/>
                </a:lnTo>
                <a:lnTo>
                  <a:pt x="0" y="16382"/>
                </a:lnTo>
                <a:lnTo>
                  <a:pt x="3301" y="23749"/>
                </a:lnTo>
                <a:lnTo>
                  <a:pt x="1886705" y="746709"/>
                </a:lnTo>
                <a:lnTo>
                  <a:pt x="1911596" y="742645"/>
                </a:lnTo>
                <a:lnTo>
                  <a:pt x="1895773" y="722931"/>
                </a:lnTo>
                <a:lnTo>
                  <a:pt x="12318" y="0"/>
                </a:lnTo>
                <a:close/>
              </a:path>
              <a:path w="1958975" h="779780">
                <a:moveTo>
                  <a:pt x="1895773" y="722931"/>
                </a:moveTo>
                <a:lnTo>
                  <a:pt x="1911596" y="742645"/>
                </a:lnTo>
                <a:lnTo>
                  <a:pt x="1933066" y="739139"/>
                </a:lnTo>
                <a:lnTo>
                  <a:pt x="1938003" y="739139"/>
                </a:lnTo>
                <a:lnTo>
                  <a:pt x="1895773" y="722931"/>
                </a:lnTo>
                <a:close/>
              </a:path>
              <a:path w="1958975" h="779780">
                <a:moveTo>
                  <a:pt x="1877440" y="668527"/>
                </a:moveTo>
                <a:lnTo>
                  <a:pt x="1871979" y="672973"/>
                </a:lnTo>
                <a:lnTo>
                  <a:pt x="1866518" y="677290"/>
                </a:lnTo>
                <a:lnTo>
                  <a:pt x="1865629" y="685291"/>
                </a:lnTo>
                <a:lnTo>
                  <a:pt x="1869948" y="690752"/>
                </a:lnTo>
                <a:lnTo>
                  <a:pt x="1895773" y="722931"/>
                </a:lnTo>
                <a:lnTo>
                  <a:pt x="1942742" y="740958"/>
                </a:lnTo>
                <a:lnTo>
                  <a:pt x="1889759" y="674877"/>
                </a:lnTo>
                <a:lnTo>
                  <a:pt x="1885441" y="669416"/>
                </a:lnTo>
                <a:lnTo>
                  <a:pt x="1877440" y="668527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6" name="object 40"/>
          <p:cNvSpPr/>
          <p:nvPr/>
        </p:nvSpPr>
        <p:spPr>
          <a:xfrm>
            <a:off x="1927571" y="2272895"/>
            <a:ext cx="3359324" cy="910880"/>
          </a:xfrm>
          <a:custGeom>
            <a:avLst/>
            <a:gdLst/>
            <a:ahLst/>
            <a:cxnLst/>
            <a:rect l="l" t="t" r="r" b="b"/>
            <a:pathLst>
              <a:path w="3029585" h="808354">
                <a:moveTo>
                  <a:pt x="2956529" y="770445"/>
                </a:moveTo>
                <a:lnTo>
                  <a:pt x="2910078" y="783844"/>
                </a:lnTo>
                <a:lnTo>
                  <a:pt x="2906141" y="790829"/>
                </a:lnTo>
                <a:lnTo>
                  <a:pt x="2908046" y="797687"/>
                </a:lnTo>
                <a:lnTo>
                  <a:pt x="2910078" y="804418"/>
                </a:lnTo>
                <a:lnTo>
                  <a:pt x="2917063" y="808228"/>
                </a:lnTo>
                <a:lnTo>
                  <a:pt x="3005314" y="782807"/>
                </a:lnTo>
                <a:lnTo>
                  <a:pt x="3002026" y="781938"/>
                </a:lnTo>
                <a:lnTo>
                  <a:pt x="2956529" y="770445"/>
                </a:lnTo>
                <a:close/>
              </a:path>
              <a:path w="3029585" h="808354">
                <a:moveTo>
                  <a:pt x="3015242" y="779943"/>
                </a:moveTo>
                <a:lnTo>
                  <a:pt x="3005314" y="782807"/>
                </a:lnTo>
                <a:lnTo>
                  <a:pt x="3008757" y="783717"/>
                </a:lnTo>
                <a:lnTo>
                  <a:pt x="3015242" y="779943"/>
                </a:lnTo>
                <a:close/>
              </a:path>
              <a:path w="3029585" h="808354">
                <a:moveTo>
                  <a:pt x="2980589" y="763483"/>
                </a:moveTo>
                <a:lnTo>
                  <a:pt x="2956529" y="770445"/>
                </a:lnTo>
                <a:lnTo>
                  <a:pt x="3002026" y="781938"/>
                </a:lnTo>
                <a:lnTo>
                  <a:pt x="3005314" y="782807"/>
                </a:lnTo>
                <a:lnTo>
                  <a:pt x="3015242" y="779943"/>
                </a:lnTo>
                <a:lnTo>
                  <a:pt x="3015742" y="779653"/>
                </a:lnTo>
                <a:lnTo>
                  <a:pt x="3015956" y="778763"/>
                </a:lnTo>
                <a:lnTo>
                  <a:pt x="2996184" y="778763"/>
                </a:lnTo>
                <a:lnTo>
                  <a:pt x="2980589" y="763483"/>
                </a:lnTo>
                <a:close/>
              </a:path>
              <a:path w="3029585" h="808354">
                <a:moveTo>
                  <a:pt x="3018894" y="765484"/>
                </a:moveTo>
                <a:lnTo>
                  <a:pt x="3019171" y="765937"/>
                </a:lnTo>
                <a:lnTo>
                  <a:pt x="3017393" y="772795"/>
                </a:lnTo>
                <a:lnTo>
                  <a:pt x="3015742" y="779653"/>
                </a:lnTo>
                <a:lnTo>
                  <a:pt x="3015242" y="779943"/>
                </a:lnTo>
                <a:lnTo>
                  <a:pt x="3029458" y="775843"/>
                </a:lnTo>
                <a:lnTo>
                  <a:pt x="3018894" y="765484"/>
                </a:lnTo>
                <a:close/>
              </a:path>
              <a:path w="3029585" h="808354">
                <a:moveTo>
                  <a:pt x="3001518" y="757428"/>
                </a:moveTo>
                <a:lnTo>
                  <a:pt x="2980589" y="763483"/>
                </a:lnTo>
                <a:lnTo>
                  <a:pt x="2996184" y="778763"/>
                </a:lnTo>
                <a:lnTo>
                  <a:pt x="3001518" y="757428"/>
                </a:lnTo>
                <a:close/>
              </a:path>
              <a:path w="3029585" h="808354">
                <a:moveTo>
                  <a:pt x="3008248" y="757428"/>
                </a:moveTo>
                <a:lnTo>
                  <a:pt x="3001518" y="757428"/>
                </a:lnTo>
                <a:lnTo>
                  <a:pt x="2996184" y="778763"/>
                </a:lnTo>
                <a:lnTo>
                  <a:pt x="3015956" y="778763"/>
                </a:lnTo>
                <a:lnTo>
                  <a:pt x="3017393" y="772795"/>
                </a:lnTo>
                <a:lnTo>
                  <a:pt x="3019171" y="765937"/>
                </a:lnTo>
                <a:lnTo>
                  <a:pt x="3018894" y="765484"/>
                </a:lnTo>
                <a:lnTo>
                  <a:pt x="3011488" y="758222"/>
                </a:lnTo>
                <a:lnTo>
                  <a:pt x="3008248" y="757428"/>
                </a:lnTo>
                <a:close/>
              </a:path>
              <a:path w="3029585" h="808354">
                <a:moveTo>
                  <a:pt x="10287" y="0"/>
                </a:moveTo>
                <a:lnTo>
                  <a:pt x="3429" y="4063"/>
                </a:lnTo>
                <a:lnTo>
                  <a:pt x="1650" y="10922"/>
                </a:lnTo>
                <a:lnTo>
                  <a:pt x="0" y="17653"/>
                </a:lnTo>
                <a:lnTo>
                  <a:pt x="4063" y="24637"/>
                </a:lnTo>
                <a:lnTo>
                  <a:pt x="2956529" y="770445"/>
                </a:lnTo>
                <a:lnTo>
                  <a:pt x="2980589" y="763483"/>
                </a:lnTo>
                <a:lnTo>
                  <a:pt x="2962650" y="745906"/>
                </a:lnTo>
                <a:lnTo>
                  <a:pt x="10287" y="0"/>
                </a:lnTo>
                <a:close/>
              </a:path>
              <a:path w="3029585" h="808354">
                <a:moveTo>
                  <a:pt x="3011488" y="758222"/>
                </a:moveTo>
                <a:lnTo>
                  <a:pt x="3018894" y="765484"/>
                </a:lnTo>
                <a:lnTo>
                  <a:pt x="3014980" y="759079"/>
                </a:lnTo>
                <a:lnTo>
                  <a:pt x="3011488" y="758222"/>
                </a:lnTo>
                <a:close/>
              </a:path>
              <a:path w="3029585" h="808354">
                <a:moveTo>
                  <a:pt x="2962650" y="745906"/>
                </a:moveTo>
                <a:lnTo>
                  <a:pt x="2980589" y="763483"/>
                </a:lnTo>
                <a:lnTo>
                  <a:pt x="3001518" y="757428"/>
                </a:lnTo>
                <a:lnTo>
                  <a:pt x="3008248" y="757428"/>
                </a:lnTo>
                <a:lnTo>
                  <a:pt x="2962650" y="745906"/>
                </a:lnTo>
                <a:close/>
              </a:path>
              <a:path w="3029585" h="808354">
                <a:moveTo>
                  <a:pt x="2946019" y="693928"/>
                </a:moveTo>
                <a:lnTo>
                  <a:pt x="2937891" y="694055"/>
                </a:lnTo>
                <a:lnTo>
                  <a:pt x="2928112" y="704088"/>
                </a:lnTo>
                <a:lnTo>
                  <a:pt x="2928112" y="712088"/>
                </a:lnTo>
                <a:lnTo>
                  <a:pt x="2962650" y="745906"/>
                </a:lnTo>
                <a:lnTo>
                  <a:pt x="3011488" y="758222"/>
                </a:lnTo>
                <a:lnTo>
                  <a:pt x="2950972" y="698881"/>
                </a:lnTo>
                <a:lnTo>
                  <a:pt x="2946019" y="693928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sz="180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2443942" y="2743200"/>
            <a:ext cx="2793076" cy="49045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 flipV="1">
            <a:off x="2460567" y="1845425"/>
            <a:ext cx="2859578" cy="88115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3561"/>
            <a:ext cx="7467600" cy="857250"/>
          </a:xfrm>
        </p:spPr>
        <p:txBody>
          <a:bodyPr>
            <a:normAutofit/>
          </a:bodyPr>
          <a:lstStyle/>
          <a:p>
            <a:r>
              <a:rPr lang="th-TH" sz="4800" b="1">
                <a:latin typeface="DilleniaUPC" pitchFamily="18" charset="-34"/>
                <a:cs typeface="DilleniaUPC" pitchFamily="18" charset="-34"/>
              </a:rPr>
              <a:t>ระเบียบมี 10 หมวด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214414" y="928676"/>
            <a:ext cx="7758138" cy="4286280"/>
          </a:xfrm>
        </p:spPr>
        <p:txBody>
          <a:bodyPr>
            <a:normAutofit lnSpcReduction="10000"/>
          </a:bodyPr>
          <a:lstStyle/>
          <a:p>
            <a:r>
              <a:rPr lang="th-TH" b="1">
                <a:latin typeface="DilleniaUPC" pitchFamily="18" charset="-34"/>
                <a:cs typeface="DilleniaUPC" pitchFamily="18" charset="-34"/>
              </a:rPr>
              <a:t>1.ข้อความทั่วไป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2.การซื้อหรือจ้าง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3.งานจ้างที่ปรึกษา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4.งานจ้างออกแบบหรือควบคุมงานก่อสร้าง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5.การทำสัญญาและหลักประกัน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6.การบริหารสัญญาและการตรวจรับพัสดุ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7.การประเมินผลการปฏิบัติงานของผู้ประกอบการ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8.การทิ้งงาน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9.การบริหารพัสดุ</a:t>
            </a:r>
          </a:p>
          <a:p>
            <a:r>
              <a:rPr lang="th-TH" b="1">
                <a:latin typeface="DilleniaUPC" pitchFamily="18" charset="-34"/>
                <a:cs typeface="DilleniaUPC" pitchFamily="18" charset="-34"/>
              </a:rPr>
              <a:t>10.การร้องเรียน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60718"/>
            <a:ext cx="7467600" cy="857250"/>
          </a:xfrm>
        </p:spPr>
        <p:txBody>
          <a:bodyPr>
            <a:normAutofit/>
          </a:bodyPr>
          <a:lstStyle/>
          <a:p>
            <a:r>
              <a:rPr lang="th-TH" sz="4400" b="1">
                <a:latin typeface="DilleniaUPC" pitchFamily="18" charset="-34"/>
                <a:cs typeface="DilleniaUPC" pitchFamily="18" charset="-34"/>
              </a:rPr>
              <a:t>การมอบอำนาจ(1)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000114"/>
            <a:ext cx="3500462" cy="3927158"/>
          </a:xfrm>
          <a:prstGeom prst="roundRect">
            <a:avLst>
              <a:gd name="adj" fmla="val 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th-TH" sz="800" b="1"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2600" b="1" dirty="0">
                <a:latin typeface="DilleniaUPC" pitchFamily="18" charset="-34"/>
                <a:cs typeface="DilleniaUPC" pitchFamily="18" charset="-34"/>
              </a:rPr>
              <a:t>หัวหน้าหน่วยงานของรัฐหรือผู้มีอำนาจสั่งซื้อสั่งจ้างจะมอบอำนาจเป็นหนังสือให้แก่ผู้ดำรงตำแหน่งใดก็ได้ซึ่งสังกัดหน่วยงานของรัฐเดียวกัน โดยให้คำนึงถึงระดับ ตำแหน่ง หน้าที่และความรับผิดชอบของผู้ที่ได้รับมอบอำนาจเป็นสำคัญ</a:t>
            </a:r>
          </a:p>
          <a:p>
            <a:pPr algn="ctr"/>
            <a:r>
              <a:rPr lang="th-TH" sz="2600" b="1" dirty="0">
                <a:latin typeface="DilleniaUPC" pitchFamily="18" charset="-34"/>
                <a:cs typeface="DilleniaUPC" pitchFamily="18" charset="-34"/>
              </a:rPr>
              <a:t>(ผู้รับมอบอำนาจจะมอบอำนาจให้แก่ผู้ดำรงตำแหน่งอื่นต่อไปไม่ได้)</a:t>
            </a:r>
            <a:endParaRPr lang="th-TH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1607337"/>
            <a:ext cx="3500462" cy="2438638"/>
          </a:xfrm>
          <a:prstGeom prst="roundRect">
            <a:avLst>
              <a:gd name="adj" fmla="val 5652"/>
            </a:avLst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h-TH" sz="800" b="1"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b="1">
                <a:latin typeface="DilleniaUPC" pitchFamily="18" charset="-34"/>
                <a:cs typeface="DilleniaUPC" pitchFamily="18" charset="-34"/>
              </a:rPr>
              <a:t>เพื่อความคล่องตัวในการจัดซื้อจัดจ้าง ให้หัวหน้าหน่วยงานของรัฐมอบอำนาจในการสั่งการและดำเนินการจัดซื้อจัดจ้างให้แก่ผู้ดำรงตำแหน่งรองลงไปเป็นลำดับ</a:t>
            </a:r>
          </a:p>
        </p:txBody>
      </p:sp>
      <p:sp>
        <p:nvSpPr>
          <p:cNvPr id="6" name="ลูกศรขวา 5"/>
          <p:cNvSpPr/>
          <p:nvPr/>
        </p:nvSpPr>
        <p:spPr>
          <a:xfrm>
            <a:off x="4214810" y="2464593"/>
            <a:ext cx="500066" cy="7500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>
                <a:latin typeface="DilleniaUPC" pitchFamily="18" charset="-34"/>
                <a:cs typeface="DilleniaUPC" pitchFamily="18" charset="-34"/>
              </a:rPr>
              <a:t>การดำเนินการด้วยวิธีการทางอิเล็กทรอนิกส์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686700" cy="365531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h-TH" sz="3200" b="1">
                <a:latin typeface="DilleniaUPC" pitchFamily="18" charset="-34"/>
                <a:cs typeface="DilleniaUPC" pitchFamily="18" charset="-34"/>
              </a:rPr>
              <a:t>การดำเนินการจัดซื้อจัดจ้างและการบริหารพัสดุ                                 ตามระเบียบนี้ ด้วยวิธีการทางอิเล็กทรอนิกส์ ให้หน่วยงานของรัฐ          ดำเนินการในระบบเครือข่ายสารสนเทศของกรมบัญชีกลางผ่านทาง           ระบบจัดซื้อจัดจ้างภาครัฐด้วยอิเล็กทรอนิกส์ </a:t>
            </a:r>
            <a:r>
              <a:rPr lang="en-US" sz="3200" b="1">
                <a:latin typeface="DilleniaUPC" pitchFamily="18" charset="-34"/>
                <a:cs typeface="DilleniaUPC" pitchFamily="18" charset="-34"/>
              </a:rPr>
              <a:t>(Electronic Government Procurement : e-GP) </a:t>
            </a:r>
            <a:r>
              <a:rPr lang="th-TH" sz="3200" b="1">
                <a:latin typeface="DilleniaUPC" pitchFamily="18" charset="-34"/>
                <a:cs typeface="DilleniaUPC" pitchFamily="18" charset="-34"/>
              </a:rPr>
              <a:t>ตามวิธีการที่กรมบัญชีการกำหนด</a:t>
            </a:r>
          </a:p>
          <a:p>
            <a:pPr algn="ctr"/>
            <a:r>
              <a:rPr lang="th-TH" sz="3200" b="1">
                <a:latin typeface="DilleniaUPC" pitchFamily="18" charset="-34"/>
                <a:cs typeface="DilleniaUPC" pitchFamily="18" charset="-34"/>
              </a:rPr>
              <a:t>ให้หน่วยงานของรัฐใช้เอกสารที่จัดพิมพ์จาก                                    ระบบจัดซื้อจัดจ้างภาครัฐด้วยอิเล็กทรอนิกส์                                     เป็นเอกสารประกอบการดำเนินการจัดซื้อจัดจ้าง</a:t>
            </a:r>
            <a:r>
              <a:rPr lang="en-US" sz="3200" b="1">
                <a:latin typeface="DilleniaUPC" pitchFamily="18" charset="-34"/>
                <a:cs typeface="DilleniaUPC" pitchFamily="18" charset="-34"/>
              </a:rPr>
              <a:t> </a:t>
            </a:r>
            <a:endParaRPr lang="th-TH" sz="3200" b="1"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>
                <a:latin typeface="DilleniaUPC" pitchFamily="18" charset="-34"/>
                <a:cs typeface="DilleniaUPC" pitchFamily="18" charset="-34"/>
              </a:rPr>
              <a:t>ขั้นตอนการซื้อหรือจ้าง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125131"/>
            <a:ext cx="2571768" cy="646331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atin typeface="DilleniaUPC" pitchFamily="18" charset="-34"/>
                <a:cs typeface="DilleniaUPC" pitchFamily="18" charset="-34"/>
              </a:rPr>
              <a:t>แผนการจัดซื้อจัดจ้าง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1768073"/>
            <a:ext cx="2571768" cy="646331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>
                <a:latin typeface="DilleniaUPC" pitchFamily="18" charset="-34"/>
                <a:cs typeface="DilleniaUPC" pitchFamily="18" charset="-34"/>
              </a:rPr>
              <a:t>ทำรายงานขอซื้อ/จ้าง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2411015"/>
            <a:ext cx="2571768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>
                <a:latin typeface="DilleniaUPC" pitchFamily="18" charset="-34"/>
                <a:cs typeface="DilleniaUPC" pitchFamily="18" charset="-34"/>
              </a:rPr>
              <a:t>ดำเนินการจัดหา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3053957"/>
            <a:ext cx="2571768" cy="646331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>
                <a:latin typeface="DilleniaUPC" pitchFamily="18" charset="-34"/>
                <a:cs typeface="DilleniaUPC" pitchFamily="18" charset="-34"/>
              </a:rPr>
              <a:t>ขออนุมัติสั่งซื้อ/จ้าง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10" y="3694357"/>
            <a:ext cx="2571768" cy="646331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>
                <a:latin typeface="DilleniaUPC" pitchFamily="18" charset="-34"/>
                <a:cs typeface="DilleniaUPC" pitchFamily="18" charset="-34"/>
              </a:rPr>
              <a:t>การทำสัญญา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4337299"/>
            <a:ext cx="2571768" cy="646331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>
                <a:latin typeface="DilleniaUPC" pitchFamily="18" charset="-34"/>
                <a:cs typeface="DilleniaUPC" pitchFamily="18" charset="-34"/>
              </a:rPr>
              <a:t>การตรวจรับพัสดุ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3438" y="857238"/>
            <a:ext cx="2786082" cy="578882"/>
          </a:xfrm>
          <a:prstGeom prst="wedgeRoundRectCallout">
            <a:avLst>
              <a:gd name="adj1" fmla="val -101104"/>
              <a:gd name="adj2" fmla="val 58694"/>
              <a:gd name="adj3" fmla="val 16667"/>
            </a:avLst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>
                <a:latin typeface="DilleniaUPC" pitchFamily="18" charset="-34"/>
                <a:cs typeface="DilleniaUPC" pitchFamily="18" charset="-34"/>
              </a:rPr>
              <a:t>ประกาศเผยแพร่แผนฯ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1934" y="1500180"/>
            <a:ext cx="4071966" cy="919401"/>
          </a:xfrm>
          <a:prstGeom prst="wedgeRoundRectCallout">
            <a:avLst>
              <a:gd name="adj1" fmla="val -68721"/>
              <a:gd name="adj2" fmla="val 68491"/>
              <a:gd name="adj3" fmla="val 16667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>
                <a:latin typeface="DilleniaUPC" pitchFamily="18" charset="-34"/>
                <a:cs typeface="DilleniaUPC" pitchFamily="18" charset="-34"/>
              </a:rPr>
              <a:t>วิธีจัดซื้อจัดจ้างทั่วไป 3 วิธี</a:t>
            </a:r>
          </a:p>
          <a:p>
            <a:pPr algn="ctr"/>
            <a:r>
              <a:rPr lang="th-TH" sz="2000" b="1">
                <a:latin typeface="DilleniaUPC" pitchFamily="18" charset="-34"/>
                <a:cs typeface="DilleniaUPC" pitchFamily="18" charset="-34"/>
              </a:rPr>
              <a:t>(วิธีประกาศเชิญชวนทั่วไป วิธีคัดเลือก วิธีเฉพาะเจาะจง)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6248" y="2522942"/>
            <a:ext cx="2857520" cy="1191816"/>
          </a:xfrm>
          <a:prstGeom prst="wedgeRoundRectCallout">
            <a:avLst>
              <a:gd name="adj1" fmla="val -85895"/>
              <a:gd name="adj2" fmla="val 2695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>
                <a:latin typeface="DilleniaUPC" pitchFamily="18" charset="-34"/>
                <a:cs typeface="DilleniaUPC" pitchFamily="18" charset="-34"/>
              </a:rPr>
              <a:t>ผู้มีอำนาจอนุมัติสั่งซื้อหรือสั่งจ้าง</a:t>
            </a:r>
          </a:p>
          <a:p>
            <a:pPr marL="457200" indent="-457200"/>
            <a:r>
              <a:rPr lang="th-TH" sz="2000" b="1">
                <a:latin typeface="DilleniaUPC" pitchFamily="18" charset="-34"/>
                <a:cs typeface="DilleniaUPC" pitchFamily="18" charset="-34"/>
              </a:rPr>
              <a:t>(1) หัวหน้าหน่วยงานของรัฐ</a:t>
            </a:r>
          </a:p>
          <a:p>
            <a:pPr marL="457200" indent="-457200"/>
            <a:r>
              <a:rPr lang="th-TH" sz="2000" b="1">
                <a:latin typeface="DilleniaUPC" pitchFamily="18" charset="-34"/>
                <a:cs typeface="DilleniaUPC" pitchFamily="18" charset="-34"/>
              </a:rPr>
              <a:t>(2) ผู้มีอำนาจเหนือขึ้นไปหนึ่งขั้น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29124" y="3778818"/>
            <a:ext cx="2428892" cy="578882"/>
          </a:xfrm>
          <a:prstGeom prst="wedgeRoundRectCallout">
            <a:avLst>
              <a:gd name="adj1" fmla="val -99461"/>
              <a:gd name="adj2" fmla="val 22335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>
                <a:latin typeface="DilleniaUPC" pitchFamily="18" charset="-34"/>
                <a:cs typeface="DilleniaUPC" pitchFamily="18" charset="-34"/>
              </a:rPr>
              <a:t>หัวหน้าหน่วยงานของรัฐ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6248" y="4421760"/>
            <a:ext cx="2643206" cy="578882"/>
          </a:xfrm>
          <a:prstGeom prst="wedgeRoundRectCallout">
            <a:avLst>
              <a:gd name="adj1" fmla="val -89181"/>
              <a:gd name="adj2" fmla="val 35151"/>
              <a:gd name="adj3" fmla="val 16667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>
                <a:latin typeface="DilleniaUPC" pitchFamily="18" charset="-34"/>
                <a:cs typeface="DilleniaUPC" pitchFamily="18" charset="-34"/>
              </a:rPr>
              <a:t>คณะกรรมการตรวจรับพัสดุ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1426"/>
            <a:ext cx="7467600" cy="857250"/>
          </a:xfrm>
        </p:spPr>
        <p:txBody>
          <a:bodyPr>
            <a:normAutofit/>
          </a:bodyPr>
          <a:lstStyle/>
          <a:p>
            <a:r>
              <a:rPr lang="th-TH" sz="4400" b="1">
                <a:latin typeface="DilleniaUPC" pitchFamily="18" charset="-34"/>
                <a:cs typeface="DilleniaUPC" pitchFamily="18" charset="-34"/>
              </a:rPr>
              <a:t>การจัดทำแผนการจัดซื้อจัดจ้าง</a:t>
            </a: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5972188" cy="3656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6512" y="997105"/>
            <a:ext cx="1857388" cy="3932099"/>
          </a:xfrm>
          <a:prstGeom prst="frame">
            <a:avLst>
              <a:gd name="adj1" fmla="val 4289"/>
            </a:avLst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latin typeface="DilleniaUPC" pitchFamily="18" charset="-34"/>
                <a:cs typeface="DilleniaUPC" pitchFamily="18" charset="-34"/>
              </a:rPr>
              <a:t>ต้องประกาศเผยแพร่แผน ดังกล่าวในระบบเครือข่ายสารสนเทศของกรมบัญชีกลางและของหน่วยงานของรัฐ    ตามวิธีการที่กรมบัญชีกลางกำหนด และให้ปิดประกาศ  โดยเปิดเผย ณ สถานที่      ปิดประกาศ</a:t>
            </a:r>
            <a:r>
              <a:rPr lang="th-TH" sz="1600" dirty="0" smtClean="0">
                <a:latin typeface="DilleniaUPC" pitchFamily="18" charset="-34"/>
                <a:cs typeface="DilleniaUPC" pitchFamily="18" charset="-34"/>
              </a:rPr>
              <a:t>ของหน่วยงาน    </a:t>
            </a:r>
            <a:r>
              <a:rPr lang="th-TH" sz="1600" dirty="0">
                <a:latin typeface="DilleniaUPC" pitchFamily="18" charset="-34"/>
                <a:cs typeface="DilleniaUPC" pitchFamily="18" charset="-34"/>
              </a:rPr>
              <a:t>ของรัฐนั้นด้วย</a:t>
            </a:r>
          </a:p>
          <a:p>
            <a:pPr algn="ctr"/>
            <a:r>
              <a:rPr lang="th-TH" sz="1600" b="1" dirty="0">
                <a:latin typeface="DilleniaUPC" pitchFamily="18" charset="-34"/>
                <a:cs typeface="DilleniaUPC" pitchFamily="18" charset="-34"/>
              </a:rPr>
              <a:t>หากไม่ได้ประกาศเผยแพร่แผนฯโครงการใดในระบบเครือข่ายสารสนเทศของกรมบัญชีกลาง จะไม่สามารถดำเนินการจัดซื้อจัดจ้าง ในโครงการนั้นได้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4726"/>
            <a:ext cx="7467600" cy="857250"/>
          </a:xfrm>
        </p:spPr>
        <p:txBody>
          <a:bodyPr>
            <a:normAutofit/>
          </a:bodyPr>
          <a:lstStyle/>
          <a:p>
            <a:r>
              <a:rPr lang="th-TH" sz="4400" b="1" dirty="0">
                <a:latin typeface="DilleniaUPC"/>
                <a:cs typeface="DilleniaUPC"/>
              </a:rPr>
              <a:t>การจัดทำบันทึกรายงานผลการพิจารณา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129" y="1697802"/>
            <a:ext cx="1031278" cy="132343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รายงานขอซื้อหรือขอจ้าง</a:t>
            </a:r>
          </a:p>
          <a:p>
            <a:pPr algn="ctr"/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4320" y="1702528"/>
            <a:ext cx="2783307" cy="13234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เอกสารเกี่ยวกับการรับฟังความคิดเห็นร่างขอบเขตของงานหรือรายละเอียดคุณลักษณะเฉพาะของพัสดุที่จะซื้อหรือจ้าง และผลการพิจารณาในเรื่องนั้น (ถ้ามี)</a:t>
            </a:r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18141" y="884722"/>
            <a:ext cx="7056939" cy="765064"/>
            <a:chOff x="165002" y="836597"/>
            <a:chExt cx="7056939" cy="765064"/>
          </a:xfrm>
        </p:grpSpPr>
        <p:sp>
          <p:nvSpPr>
            <p:cNvPr id="4" name="TextBox 3"/>
            <p:cNvSpPr txBox="1"/>
            <p:nvPr/>
          </p:nvSpPr>
          <p:spPr>
            <a:xfrm>
              <a:off x="192507" y="893775"/>
              <a:ext cx="697144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เมื่อสิ้นสุดกระบวนการจัดซื้อจัดจ้างในแต่ละโครงการให้หน่วยงานของรัฐจัดให้มีการบันทึกผลการพิจารณา รายละเอียดวิธีการและขั้นตอนการจัดซื้อจัดจ้าง พร้อมทั้งเอกสารหลักฐานประกอบ โดยต้องมีรายการดังต่อไปนี้</a:t>
              </a:r>
              <a:endParaRPr lang="th-TH" sz="2000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  <p:sp>
          <p:nvSpPr>
            <p:cNvPr id="6" name="Half Frame 5"/>
            <p:cNvSpPr/>
            <p:nvPr/>
          </p:nvSpPr>
          <p:spPr>
            <a:xfrm>
              <a:off x="165002" y="888355"/>
              <a:ext cx="292198" cy="576060"/>
            </a:xfrm>
            <a:prstGeom prst="halfFrame">
              <a:avLst/>
            </a:prstGeom>
            <a:solidFill>
              <a:srgbClr val="08DA8A"/>
            </a:solidFill>
            <a:ln>
              <a:solidFill>
                <a:srgbClr val="08DA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8" name="Half Frame 7"/>
            <p:cNvSpPr/>
            <p:nvPr/>
          </p:nvSpPr>
          <p:spPr>
            <a:xfrm rot="5400000">
              <a:off x="6733158" y="975632"/>
              <a:ext cx="627817" cy="349748"/>
            </a:xfrm>
            <a:prstGeom prst="halfFrame">
              <a:avLst>
                <a:gd name="adj1" fmla="val 25469"/>
                <a:gd name="adj2" fmla="val 31367"/>
              </a:avLst>
            </a:prstGeom>
            <a:solidFill>
              <a:srgbClr val="08DA8A"/>
            </a:solidFill>
            <a:ln>
              <a:solidFill>
                <a:srgbClr val="08DA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374540" y="1697802"/>
            <a:ext cx="1548773" cy="13234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ประกาศและ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เอกสารเชิญชวน หรือหนังสือเชิญชวน และเอกสารอื่นที่เกี่ยวข้อง</a:t>
            </a:r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30226" y="1702226"/>
            <a:ext cx="1012505" cy="132343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ข้อเสนอของผู้ยื่นข้อเสนอทุกราย</a:t>
            </a:r>
          </a:p>
          <a:p>
            <a:pPr algn="ctr"/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27500" y="3367163"/>
            <a:ext cx="1395661" cy="1631216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บันทึกรายงานผลการพิจาณาคัดเลือกข้อเสนอ</a:t>
            </a:r>
          </a:p>
          <a:p>
            <a:pPr algn="ctr"/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2492" y="3367163"/>
            <a:ext cx="1548773" cy="16312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ประกาศผล        การพิจาณาคัดเลือกผู้ชนะการจัดซื้อจัดจ้างหรือผู้ได้รับการคัดเลือก</a:t>
            </a:r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77485" y="3367163"/>
            <a:ext cx="1548773" cy="163121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สัญญาหรือข้อตกลงเป็นหนังสือ รวมทั้งการแก้ไขสัญญาหรือข้อตกลงเป็นหนังสือ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(ถ้ามี)</a:t>
            </a:r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3367163"/>
            <a:ext cx="1548773" cy="163121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บันทึกรายงาน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ผลการตรวจรับ</a:t>
            </a:r>
          </a:p>
          <a:p>
            <a:pPr algn="ctr"/>
            <a:r>
              <a:rPr lang="th-TH" sz="20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พัสดุ</a:t>
            </a:r>
          </a:p>
          <a:p>
            <a:pPr algn="ctr"/>
            <a:endParaRPr lang="th-TH" sz="2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1656920" y="2172559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ight Arrow 16"/>
          <p:cNvSpPr/>
          <p:nvPr/>
        </p:nvSpPr>
        <p:spPr>
          <a:xfrm>
            <a:off x="4945974" y="2150964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ight Arrow 17"/>
          <p:cNvSpPr/>
          <p:nvPr/>
        </p:nvSpPr>
        <p:spPr>
          <a:xfrm>
            <a:off x="7002243" y="2150964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ight Arrow 18"/>
          <p:cNvSpPr/>
          <p:nvPr/>
        </p:nvSpPr>
        <p:spPr>
          <a:xfrm rot="5400000">
            <a:off x="7761952" y="3015448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 rot="10800000">
            <a:off x="6364856" y="3933753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 rot="10800000">
            <a:off x="4239848" y="3933753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ight Arrow 21"/>
          <p:cNvSpPr/>
          <p:nvPr/>
        </p:nvSpPr>
        <p:spPr>
          <a:xfrm rot="10800000">
            <a:off x="2106669" y="3933753"/>
            <a:ext cx="349053" cy="3575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8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การจัดทำร่างขอบเขตของงานหรือรายละเอียดคุณลักษณะเฉพาะของพัสดุ</a:t>
            </a:r>
            <a:br>
              <a:rPr lang="th-TH" sz="28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</a:br>
            <a:r>
              <a:rPr lang="th-TH" sz="28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หรือแบบรูปรายการงานก่อสร้าง</a:t>
            </a:r>
            <a:endParaRPr lang="th-TH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3770" y="1200150"/>
            <a:ext cx="7347284" cy="3655314"/>
          </a:xfrm>
        </p:spPr>
        <p:txBody>
          <a:bodyPr/>
          <a:lstStyle/>
          <a:p>
            <a:pPr algn="thaiDist"/>
            <a:r>
              <a:rPr lang="th-TH" b="1" u="sng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ในการซื้อหรือจ้างที่มิใช่การจ้างก่อสร้าง</a:t>
            </a:r>
            <a:r>
              <a:rPr lang="th-TH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</a:t>
            </a: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ให้หัวหน้าหน่วยงานของรัฐแต่งตั้งคณะกรรมการขึ้นมาคณะหนึ่ง หรือมอบหมายให้เจ้าหน้าที่หรือบุคคลใดบุคคลหนึ่งจัดทำร่างขอบเขตของงานหรือรายละเอียดคุณลักษณะของพัสดุที่จะซื้อหรือจ้างรวมทั้งกำหนดหลักเกณฑ์การพิจารณาคัดเลือกข้อเสนอ</a:t>
            </a:r>
          </a:p>
          <a:p>
            <a:pPr algn="thaiDist"/>
            <a:r>
              <a:rPr lang="th-TH" b="1" u="sng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ในการจ้างก่อสร้าง</a:t>
            </a: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 ให้หัวหน้าหน่วยของรัฐแต่งตั้งคณะกรรมการขึ้นมาคณะหนึ่งหรือมอบหมายให้เจ้าหน้าที่หรือบุคคลใดบุคคลหนึ่งจัดทำแบบรูปรายการงานก่อสร้างหรือดำเนินการจ้างตามความในหมวด 4 งานจ้างออกแบบหรือควบคุมงานก่อสร้างก็ได้</a:t>
            </a:r>
          </a:p>
          <a:p>
            <a:pPr algn="thaiDist"/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องค์ประกอบ ระยะเวลาการพิจารณา และการประชุมของคณะกรรมการตามวรรคหนึ่งและวรร</a:t>
            </a:r>
            <a:r>
              <a:rPr lang="th-TH" dirty="0">
                <a:latin typeface="DilleniaUPC" panose="02020603050405020304" pitchFamily="18" charset="-34"/>
                <a:cs typeface="DilleniaUPC" panose="02020603050405020304" pitchFamily="18" charset="-34"/>
              </a:rPr>
              <a:t>ค</a:t>
            </a:r>
            <a:r>
              <a:rPr lang="th-TH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สอง ให้เป็นไปตามที่หัวหน้าหน่วยงานของรัฐกำหนดตามความจำเป็นและเหมาะสม</a:t>
            </a:r>
            <a:endParaRPr lang="th-TH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75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2" y="31951"/>
            <a:ext cx="7467600" cy="857250"/>
          </a:xfrm>
        </p:spPr>
        <p:txBody>
          <a:bodyPr>
            <a:normAutofit/>
          </a:bodyPr>
          <a:lstStyle/>
          <a:p>
            <a:r>
              <a:rPr lang="th-TH" sz="4400" b="1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การเผยแพร่ร่างขอบเขตของงาน</a:t>
            </a:r>
            <a:endParaRPr lang="th-TH" sz="4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01269" y="1464415"/>
            <a:ext cx="1333785" cy="1134406"/>
            <a:chOff x="694393" y="1436914"/>
            <a:chExt cx="1340661" cy="1161907"/>
          </a:xfrm>
        </p:grpSpPr>
        <p:sp>
          <p:nvSpPr>
            <p:cNvPr id="5" name="Oval 4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4393" y="1801299"/>
              <a:ext cx="1340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e-market</a:t>
              </a:r>
              <a:endParaRPr lang="th-TH" sz="2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062415" y="859950"/>
            <a:ext cx="1340661" cy="1161907"/>
            <a:chOff x="694393" y="1436914"/>
            <a:chExt cx="1340661" cy="1161907"/>
          </a:xfrm>
        </p:grpSpPr>
        <p:sp>
          <p:nvSpPr>
            <p:cNvPr id="9" name="Oval 8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00B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4393" y="1801299"/>
              <a:ext cx="1340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e-bidding</a:t>
              </a:r>
              <a:endParaRPr lang="th-TH" sz="20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739219" y="1624445"/>
            <a:ext cx="1196282" cy="1161907"/>
            <a:chOff x="721895" y="1436914"/>
            <a:chExt cx="1196282" cy="1161907"/>
          </a:xfrm>
        </p:grpSpPr>
        <p:sp>
          <p:nvSpPr>
            <p:cNvPr id="18" name="Oval 17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00B0F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6894" y="1753174"/>
              <a:ext cx="1084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สอบราคา</a:t>
              </a:r>
              <a:endParaRPr lang="th-TH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29658" y="1048908"/>
            <a:ext cx="1196282" cy="1161907"/>
            <a:chOff x="721895" y="1436914"/>
            <a:chExt cx="1196282" cy="1161907"/>
          </a:xfrm>
        </p:grpSpPr>
        <p:sp>
          <p:nvSpPr>
            <p:cNvPr id="21" name="Oval 20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6894" y="1794424"/>
              <a:ext cx="10841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0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จ้างที่ปรึกษา</a:t>
              </a:r>
              <a:endParaRPr lang="th-TH" sz="20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13958" y="1721843"/>
            <a:ext cx="1196282" cy="1161907"/>
            <a:chOff x="721895" y="1436914"/>
            <a:chExt cx="1196282" cy="1161907"/>
          </a:xfrm>
        </p:grpSpPr>
        <p:sp>
          <p:nvSpPr>
            <p:cNvPr id="24" name="Oval 23"/>
            <p:cNvSpPr/>
            <p:nvPr/>
          </p:nvSpPr>
          <p:spPr>
            <a:xfrm>
              <a:off x="721895" y="1436914"/>
              <a:ext cx="1196282" cy="1161907"/>
            </a:xfrm>
            <a:prstGeom prst="ellipse">
              <a:avLst/>
            </a:prstGeom>
            <a:ln w="76200"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6894" y="1677549"/>
              <a:ext cx="10841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 smtClean="0">
                  <a:latin typeface="DilleniaUPC" panose="02020603050405020304" pitchFamily="18" charset="-34"/>
                  <a:cs typeface="DilleniaUPC" panose="02020603050405020304" pitchFamily="18" charset="-34"/>
                </a:rPr>
                <a:t>จ้างออกแบบหรือควบคุมงาน</a:t>
              </a:r>
              <a:endParaRPr lang="th-TH" sz="1800" b="1" dirty="0">
                <a:latin typeface="DilleniaUPC" panose="02020603050405020304" pitchFamily="18" charset="-34"/>
                <a:cs typeface="DilleniaUPC" panose="02020603050405020304" pitchFamily="18" charset="-34"/>
              </a:endParaRPr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71" y="2674448"/>
            <a:ext cx="1266089" cy="143350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573" y="2302796"/>
            <a:ext cx="1266089" cy="143350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642" y="2895198"/>
            <a:ext cx="1274514" cy="1443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973178" y="2078913"/>
            <a:ext cx="1505667" cy="1615202"/>
          </a:xfrm>
          <a:prstGeom prst="roundRect">
            <a:avLst>
              <a:gd name="adj" fmla="val 5450"/>
            </a:avLst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- วงเงินเกิน 5 แสนบาท</a:t>
            </a:r>
          </a:p>
          <a:p>
            <a:r>
              <a:rPr lang="th-TH" sz="1600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แต่ไม่เกิน 5 ล้าน ให้อยู่ในดุจพินิจ</a:t>
            </a:r>
          </a:p>
          <a:p>
            <a:r>
              <a:rPr lang="th-TH" sz="1600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- วงเงินเกิน 5 ล้านบาทให้เผยแพร่เพื่อรับฟังความคิดเห็น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86918" y="2857827"/>
            <a:ext cx="1456656" cy="1298496"/>
          </a:xfrm>
          <a:prstGeom prst="roundRect">
            <a:avLst>
              <a:gd name="adj" fmla="val 5450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th-TH" sz="900" dirty="0" smtClean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r>
              <a:rPr lang="th-TH" sz="1600" dirty="0" smtClean="0">
                <a:latin typeface="DilleniaUPC" panose="02020603050405020304" pitchFamily="18" charset="-34"/>
                <a:cs typeface="DilleniaUPC" panose="02020603050405020304" pitchFamily="18" charset="-34"/>
              </a:rPr>
              <a:t>อาจนำร่างประกาศและเอกสารฯเผยแพร่ เพื่อรับฟังความคิดเห็นจากผู้ประกอบการก่อนก็ได้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6280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รถไฟใต้ดิน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1649</Words>
  <Application>Microsoft Office PowerPoint</Application>
  <PresentationFormat>นำเสนอทางหน้าจอ (16:9)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18</vt:i4>
      </vt:variant>
    </vt:vector>
  </HeadingPairs>
  <TitlesOfParts>
    <vt:vector size="26" baseType="lpstr">
      <vt:lpstr>Gulim</vt:lpstr>
      <vt:lpstr>Century Schoolbook</vt:lpstr>
      <vt:lpstr>DilleniaUPC</vt:lpstr>
      <vt:lpstr>KodchiangUPC</vt:lpstr>
      <vt:lpstr>Times New Roman</vt:lpstr>
      <vt:lpstr>Wingdings</vt:lpstr>
      <vt:lpstr>Wingdings 2</vt:lpstr>
      <vt:lpstr>เฉลียง</vt:lpstr>
      <vt:lpstr>ระเบียบกระทรวงการคลัง ว่าด้วยการจัดซื้อจัดจ้างและบริหารพัสดุภาครัฐ พ.ศ.2560</vt:lpstr>
      <vt:lpstr>ระเบียบมี 10 หมวด</vt:lpstr>
      <vt:lpstr>การมอบอำนาจ(1)</vt:lpstr>
      <vt:lpstr>การดำเนินการด้วยวิธีการทางอิเล็กทรอนิกส์</vt:lpstr>
      <vt:lpstr>ขั้นตอนการซื้อหรือจ้าง</vt:lpstr>
      <vt:lpstr>การจัดทำแผนการจัดซื้อจัดจ้าง</vt:lpstr>
      <vt:lpstr>การจัดทำบันทึกรายงานผลการพิจารณา</vt:lpstr>
      <vt:lpstr>การจัดทำร่างขอบเขตของงานหรือรายละเอียดคุณลักษณะเฉพาะของพัสดุ หรือแบบรูปรายการงานก่อสร้าง</vt:lpstr>
      <vt:lpstr>การเผยแพร่ร่างขอบเขตของงาน</vt:lpstr>
      <vt:lpstr>รายละเอียดของรายงานขอซื้อ/จ้าง</vt:lpstr>
      <vt:lpstr>คณะกรรมการซื้อหรือจ้าง</vt:lpstr>
      <vt:lpstr>องค์ประกอบของคณะกรรมการ</vt:lpstr>
      <vt:lpstr>ข้อห้าม</vt:lpstr>
      <vt:lpstr>หมวด 6 การจัดซื้อจัดจ้าง</vt:lpstr>
      <vt:lpstr>การเผยแพร่ประกาศและเอกสารเชิญชวน และการขายหรือให้เอกสาร</vt:lpstr>
      <vt:lpstr>วิธีการจัดซื้อจัดจ้าง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ระเบียบกระทรวงการคลัง ว่าด้วยการัดซื้อจัดจ้างและบริหารพัสดุภาครัฐ พ.ศ.2560</dc:title>
  <dc:creator>phongsiri dechmont</dc:creator>
  <cp:lastModifiedBy>neungruathai punyaluek</cp:lastModifiedBy>
  <cp:revision>36</cp:revision>
  <dcterms:modified xsi:type="dcterms:W3CDTF">2017-09-26T08:10:25Z</dcterms:modified>
</cp:coreProperties>
</file>